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3"/>
  </p:notesMasterIdLst>
  <p:handoutMasterIdLst>
    <p:handoutMasterId r:id="rId4"/>
  </p:handoutMasterIdLst>
  <p:sldIdLst>
    <p:sldId id="257" r:id="rId2"/>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18">
          <p15:clr>
            <a:srgbClr val="A4A3A4"/>
          </p15:clr>
        </p15:guide>
        <p15:guide id="2" orient="horz" pos="288">
          <p15:clr>
            <a:srgbClr val="A4A3A4"/>
          </p15:clr>
        </p15:guide>
        <p15:guide id="3" orient="horz" pos="20160">
          <p15:clr>
            <a:srgbClr val="A4A3A4"/>
          </p15:clr>
        </p15:guide>
        <p15:guide id="4" orient="horz">
          <p15:clr>
            <a:srgbClr val="A4A3A4"/>
          </p15:clr>
        </p15:guide>
        <p15:guide id="5" pos="581">
          <p15:clr>
            <a:srgbClr val="A4A3A4"/>
          </p15:clr>
        </p15:guide>
        <p15:guide id="6" pos="27069">
          <p15:clr>
            <a:srgbClr val="A4A3A4"/>
          </p15:clr>
        </p15:guide>
        <p15:guide id="7" pos="245">
          <p15:clr>
            <a:srgbClr val="A4A3A4"/>
          </p15:clr>
        </p15:guide>
        <p15:guide id="8" pos="27364">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 id="4" name="Microsoft Office User" initials="Office" lastIdx="1" clrIdx="4"/>
  <p:cmAuthor id="5" name="Microsoft Office User" initials="Office [2]"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FF"/>
    <a:srgbClr val="04F804"/>
    <a:srgbClr val="70AD47"/>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954" autoAdjust="0"/>
    <p:restoredTop sz="94293" autoAdjust="0"/>
  </p:normalViewPr>
  <p:slideViewPr>
    <p:cSldViewPr snapToGrid="0" snapToObjects="1" showGuides="1">
      <p:cViewPr>
        <p:scale>
          <a:sx n="25" d="100"/>
          <a:sy n="25" d="100"/>
        </p:scale>
        <p:origin x="80" y="-2084"/>
      </p:cViewPr>
      <p:guideLst>
        <p:guide orient="horz" pos="3318"/>
        <p:guide orient="horz" pos="288"/>
        <p:guide orient="horz" pos="20160"/>
        <p:guide orient="horz"/>
        <p:guide pos="581"/>
        <p:guide pos="27069"/>
        <p:guide pos="245"/>
        <p:guide pos="27364"/>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55" d="100"/>
          <a:sy n="55" d="100"/>
        </p:scale>
        <p:origin x="2604" y="4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12/19/2020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12/19/2020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388900" rtl="0" eaLnBrk="1" fontAlgn="auto" latinLnBrk="0" hangingPunct="1">
              <a:lnSpc>
                <a:spcPct val="100000"/>
              </a:lnSpc>
              <a:spcBef>
                <a:spcPts val="0"/>
              </a:spcBef>
              <a:spcAft>
                <a:spcPts val="0"/>
              </a:spcAft>
              <a:buClrTx/>
              <a:buSzTx/>
              <a:buFontTx/>
              <a:buNone/>
              <a:tabLst/>
              <a:defRPr/>
            </a:pPr>
            <a:endParaRPr lang="en-US" sz="2000" dirty="0"/>
          </a:p>
        </p:txBody>
      </p:sp>
      <p:sp>
        <p:nvSpPr>
          <p:cNvPr id="4" name="Slide Number Placeholder 3"/>
          <p:cNvSpPr>
            <a:spLocks noGrp="1"/>
          </p:cNvSpPr>
          <p:nvPr>
            <p:ph type="sldNum" sz="quarter" idx="5"/>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33994891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6" y="6295353"/>
            <a:ext cx="13591277" cy="861752"/>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922338" y="5431995"/>
            <a:ext cx="13573126"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INTRODUCTION or ABSTRACT</a:t>
            </a:r>
          </a:p>
        </p:txBody>
      </p:sp>
      <p:sp>
        <p:nvSpPr>
          <p:cNvPr id="19" name="Text Placeholder 3"/>
          <p:cNvSpPr>
            <a:spLocks noGrp="1"/>
          </p:cNvSpPr>
          <p:nvPr>
            <p:ph type="body" sz="quarter" idx="19" hasCustomPrompt="1"/>
          </p:nvPr>
        </p:nvSpPr>
        <p:spPr>
          <a:xfrm>
            <a:off x="922338" y="18240478"/>
            <a:ext cx="13592864" cy="861752"/>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0" name="Text Placeholder 5"/>
          <p:cNvSpPr>
            <a:spLocks noGrp="1"/>
          </p:cNvSpPr>
          <p:nvPr>
            <p:ph type="body" sz="quarter" idx="20" hasCustomPrompt="1"/>
          </p:nvPr>
        </p:nvSpPr>
        <p:spPr>
          <a:xfrm>
            <a:off x="942080" y="17409229"/>
            <a:ext cx="1357312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15154276" y="21595083"/>
            <a:ext cx="13571534" cy="861752"/>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5154276" y="20739663"/>
            <a:ext cx="13571534"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MATERIALS &amp; METHODS</a:t>
            </a:r>
          </a:p>
        </p:txBody>
      </p:sp>
      <p:sp>
        <p:nvSpPr>
          <p:cNvPr id="23" name="Text Placeholder 3"/>
          <p:cNvSpPr>
            <a:spLocks noGrp="1"/>
          </p:cNvSpPr>
          <p:nvPr>
            <p:ph type="body" sz="quarter" idx="23" hasCustomPrompt="1"/>
          </p:nvPr>
        </p:nvSpPr>
        <p:spPr>
          <a:xfrm>
            <a:off x="15162215" y="6295353"/>
            <a:ext cx="13571534" cy="861752"/>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5154277" y="5431995"/>
            <a:ext cx="1357947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29395741" y="5431995"/>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29395741" y="6295353"/>
            <a:ext cx="13576029" cy="861752"/>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29395741" y="17377122"/>
            <a:ext cx="13576029" cy="754045"/>
          </a:xfrm>
          <a:prstGeom prst="rect">
            <a:avLst/>
          </a:prstGeom>
          <a:noFill/>
        </p:spPr>
        <p:txBody>
          <a:bodyPr wrap="square" lIns="91436" tIns="91436" rIns="91436" bIns="91436" anchor="ctr" anchorCtr="0">
            <a:spAutoFit/>
          </a:bodyPr>
          <a:lstStyle>
            <a:lvl1pPr marL="0" indent="0" algn="ctr">
              <a:buNone/>
              <a:tabLst/>
              <a:defRPr sz="3700" b="1" u="sng" baseline="0">
                <a:solidFill>
                  <a:schemeClr val="accent5">
                    <a:lumMod val="50000"/>
                  </a:schemeClr>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29390710" y="18157350"/>
            <a:ext cx="13581061" cy="861752"/>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29395741" y="25845657"/>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ACKNOWLEDGEMENTS  or  CONTACT</a:t>
            </a:r>
          </a:p>
        </p:txBody>
      </p:sp>
      <p:sp>
        <p:nvSpPr>
          <p:cNvPr id="30" name="Text Placeholder 3"/>
          <p:cNvSpPr>
            <a:spLocks noGrp="1"/>
          </p:cNvSpPr>
          <p:nvPr>
            <p:ph type="body" sz="quarter" idx="30" hasCustomPrompt="1"/>
          </p:nvPr>
        </p:nvSpPr>
        <p:spPr>
          <a:xfrm>
            <a:off x="29395742" y="26625887"/>
            <a:ext cx="13581061" cy="861752"/>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4" name="Text Placeholder 76"/>
          <p:cNvSpPr>
            <a:spLocks noGrp="1"/>
          </p:cNvSpPr>
          <p:nvPr>
            <p:ph type="body" sz="quarter" idx="150" hasCustomPrompt="1"/>
          </p:nvPr>
        </p:nvSpPr>
        <p:spPr>
          <a:xfrm>
            <a:off x="5932593" y="3383947"/>
            <a:ext cx="31998968" cy="1280160"/>
          </a:xfrm>
          <a:prstGeom prst="rect">
            <a:avLst/>
          </a:prstGeom>
        </p:spPr>
        <p:txBody>
          <a:bodyPr>
            <a:normAutofit/>
          </a:bodyPr>
          <a:lstStyle>
            <a:lvl1pPr marL="0" indent="0" algn="ctr">
              <a:buFontTx/>
              <a:buNone/>
              <a:defRPr sz="5400">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65" name="Text Placeholder 76"/>
          <p:cNvSpPr>
            <a:spLocks noGrp="1"/>
          </p:cNvSpPr>
          <p:nvPr>
            <p:ph type="body" sz="quarter" idx="151" hasCustomPrompt="1"/>
          </p:nvPr>
        </p:nvSpPr>
        <p:spPr>
          <a:xfrm>
            <a:off x="5932593" y="2103787"/>
            <a:ext cx="31998968" cy="1280160"/>
          </a:xfrm>
          <a:prstGeom prst="rect">
            <a:avLst/>
          </a:prstGeom>
        </p:spPr>
        <p:txBody>
          <a:bodyPr anchor="t" anchorCtr="1">
            <a:normAutofit/>
          </a:bodyPr>
          <a:lstStyle>
            <a:lvl1pPr marL="0" indent="0" algn="ctr">
              <a:buFontTx/>
              <a:buNone/>
              <a:defRPr sz="8000">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66" name="Text Placeholder 76"/>
          <p:cNvSpPr>
            <a:spLocks noGrp="1"/>
          </p:cNvSpPr>
          <p:nvPr>
            <p:ph type="body" sz="quarter" idx="153" hasCustomPrompt="1"/>
          </p:nvPr>
        </p:nvSpPr>
        <p:spPr>
          <a:xfrm>
            <a:off x="5932593" y="465813"/>
            <a:ext cx="31998968" cy="1637973"/>
          </a:xfrm>
          <a:prstGeom prst="rect">
            <a:avLst/>
          </a:prstGeom>
        </p:spPr>
        <p:txBody>
          <a:bodyPr anchor="t" anchorCtr="1">
            <a:noAutofit/>
          </a:bodyPr>
          <a:lstStyle>
            <a:lvl1pPr marL="0" indent="0" algn="ctr">
              <a:buFontTx/>
              <a:buNone/>
              <a:defRPr sz="9600" b="1">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38" name="Straight Connector 37"/>
          <p:cNvCxnSpPr/>
          <p:nvPr/>
        </p:nvCxnSpPr>
        <p:spPr>
          <a:xfrm flipV="1">
            <a:off x="-13946601" y="11526118"/>
            <a:ext cx="13577436" cy="818"/>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67" name="Text Box 14"/>
          <p:cNvSpPr txBox="1">
            <a:spLocks noChangeArrowheads="1"/>
          </p:cNvSpPr>
          <p:nvPr userDrawn="1"/>
        </p:nvSpPr>
        <p:spPr bwMode="auto">
          <a:xfrm>
            <a:off x="1603881" y="32173892"/>
            <a:ext cx="2514600" cy="361442"/>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7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grpSp>
        <p:nvGrpSpPr>
          <p:cNvPr id="11" name="Group 10">
            <a:extLst>
              <a:ext uri="{FF2B5EF4-FFF2-40B4-BE49-F238E27FC236}">
                <a16:creationId xmlns:a16="http://schemas.microsoft.com/office/drawing/2014/main" id="{D9F6BCED-5055-E44A-993C-83D6B18A42D5}"/>
              </a:ext>
            </a:extLst>
          </p:cNvPr>
          <p:cNvGrpSpPr/>
          <p:nvPr userDrawn="1"/>
        </p:nvGrpSpPr>
        <p:grpSpPr>
          <a:xfrm>
            <a:off x="-122803" y="-102882"/>
            <a:ext cx="44106584" cy="33075071"/>
            <a:chOff x="-122803" y="-102882"/>
            <a:chExt cx="44106584" cy="33075071"/>
          </a:xfrm>
        </p:grpSpPr>
        <p:sp>
          <p:nvSpPr>
            <p:cNvPr id="12" name="Freeform 11">
              <a:extLst>
                <a:ext uri="{FF2B5EF4-FFF2-40B4-BE49-F238E27FC236}">
                  <a16:creationId xmlns:a16="http://schemas.microsoft.com/office/drawing/2014/main" id="{F5169494-8456-4146-AB15-073A2619F444}"/>
                </a:ext>
              </a:extLst>
            </p:cNvPr>
            <p:cNvSpPr/>
            <p:nvPr userDrawn="1"/>
          </p:nvSpPr>
          <p:spPr>
            <a:xfrm>
              <a:off x="-51142" y="-84749"/>
              <a:ext cx="44034923" cy="33056938"/>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79000">
                  <a:schemeClr val="accent1">
                    <a:lumMod val="40000"/>
                    <a:lumOff val="60000"/>
                  </a:schemeClr>
                </a:gs>
                <a:gs pos="13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12">
              <a:extLst>
                <a:ext uri="{FF2B5EF4-FFF2-40B4-BE49-F238E27FC236}">
                  <a16:creationId xmlns:a16="http://schemas.microsoft.com/office/drawing/2014/main" id="{E1601305-5A18-5246-8D69-AD6BA2EE3D97}"/>
                </a:ext>
              </a:extLst>
            </p:cNvPr>
            <p:cNvSpPr/>
            <p:nvPr userDrawn="1"/>
          </p:nvSpPr>
          <p:spPr>
            <a:xfrm flipH="1" flipV="1">
              <a:off x="-51143" y="-84749"/>
              <a:ext cx="44034921" cy="33039928"/>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41000">
                  <a:schemeClr val="bg2"/>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a:extLst>
                <a:ext uri="{FF2B5EF4-FFF2-40B4-BE49-F238E27FC236}">
                  <a16:creationId xmlns:a16="http://schemas.microsoft.com/office/drawing/2014/main" id="{BF3D999D-55E6-4347-9739-20AD80A104E9}"/>
                </a:ext>
              </a:extLst>
            </p:cNvPr>
            <p:cNvSpPr/>
            <p:nvPr userDrawn="1"/>
          </p:nvSpPr>
          <p:spPr>
            <a:xfrm>
              <a:off x="-122803" y="-102882"/>
              <a:ext cx="44106584" cy="33075071"/>
            </a:xfrm>
            <a:custGeom>
              <a:avLst/>
              <a:gdLst>
                <a:gd name="connsiteX0" fmla="*/ 36576 w 39026592"/>
                <a:gd name="connsiteY0" fmla="*/ 0 h 30614112"/>
                <a:gd name="connsiteX1" fmla="*/ 15837408 w 39026592"/>
                <a:gd name="connsiteY1" fmla="*/ 30614112 h 30614112"/>
                <a:gd name="connsiteX2" fmla="*/ 39026592 w 39026592"/>
                <a:gd name="connsiteY2" fmla="*/ 13350240 h 30614112"/>
                <a:gd name="connsiteX3" fmla="*/ 0 w 39026592"/>
                <a:gd name="connsiteY3" fmla="*/ 73152 h 30614112"/>
                <a:gd name="connsiteX4" fmla="*/ 109728 w 39026592"/>
                <a:gd name="connsiteY4" fmla="*/ 146304 h 30614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26592" h="30614112">
                  <a:moveTo>
                    <a:pt x="36576" y="0"/>
                  </a:moveTo>
                  <a:lnTo>
                    <a:pt x="15837408" y="30614112"/>
                  </a:lnTo>
                  <a:lnTo>
                    <a:pt x="39026592" y="13350240"/>
                  </a:lnTo>
                  <a:lnTo>
                    <a:pt x="0" y="73152"/>
                  </a:lnTo>
                  <a:lnTo>
                    <a:pt x="109728" y="146304"/>
                  </a:lnTo>
                </a:path>
              </a:pathLst>
            </a:custGeom>
            <a:gradFill flip="none" rotWithShape="1">
              <a:gsLst>
                <a:gs pos="0">
                  <a:schemeClr val="bg1"/>
                </a:gs>
                <a:gs pos="76000">
                  <a:schemeClr val="accent1">
                    <a:lumMod val="30000"/>
                    <a:lumOff val="70000"/>
                    <a:alpha val="0"/>
                  </a:schemeClr>
                </a:gs>
              </a:gsLst>
              <a:path path="rect">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 Box 14">
              <a:extLst>
                <a:ext uri="{FF2B5EF4-FFF2-40B4-BE49-F238E27FC236}">
                  <a16:creationId xmlns:a16="http://schemas.microsoft.com/office/drawing/2014/main" id="{806BCFE9-545D-174F-9745-8DDA97FFEDEB}"/>
                </a:ext>
              </a:extLst>
            </p:cNvPr>
            <p:cNvSpPr txBox="1">
              <a:spLocks noChangeArrowheads="1"/>
            </p:cNvSpPr>
            <p:nvPr userDrawn="1"/>
          </p:nvSpPr>
          <p:spPr bwMode="auto">
            <a:xfrm>
              <a:off x="1603881" y="32173892"/>
              <a:ext cx="2514600" cy="361442"/>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7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grpSp>
      <p:sp>
        <p:nvSpPr>
          <p:cNvPr id="2" name="Rounded Rectangle 40">
            <a:extLst>
              <a:ext uri="{FF2B5EF4-FFF2-40B4-BE49-F238E27FC236}">
                <a16:creationId xmlns:a16="http://schemas.microsoft.com/office/drawing/2014/main" id="{9AC721AB-A284-40B2-883E-F4A55AF369B5}"/>
              </a:ext>
            </a:extLst>
          </p:cNvPr>
          <p:cNvSpPr/>
          <p:nvPr userDrawn="1"/>
        </p:nvSpPr>
        <p:spPr>
          <a:xfrm>
            <a:off x="29342871" y="4770782"/>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41">
            <a:extLst>
              <a:ext uri="{FF2B5EF4-FFF2-40B4-BE49-F238E27FC236}">
                <a16:creationId xmlns:a16="http://schemas.microsoft.com/office/drawing/2014/main" id="{A2ADC93B-4547-445C-81F4-299998121E3C}"/>
              </a:ext>
            </a:extLst>
          </p:cNvPr>
          <p:cNvSpPr/>
          <p:nvPr userDrawn="1"/>
        </p:nvSpPr>
        <p:spPr>
          <a:xfrm>
            <a:off x="15117125" y="4749583"/>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42">
            <a:extLst>
              <a:ext uri="{FF2B5EF4-FFF2-40B4-BE49-F238E27FC236}">
                <a16:creationId xmlns:a16="http://schemas.microsoft.com/office/drawing/2014/main" id="{54F107A9-C569-4375-AA3E-5C79B98412EF}"/>
              </a:ext>
            </a:extLst>
          </p:cNvPr>
          <p:cNvSpPr/>
          <p:nvPr userDrawn="1"/>
        </p:nvSpPr>
        <p:spPr>
          <a:xfrm>
            <a:off x="891379" y="4791981"/>
            <a:ext cx="13577436" cy="26279729"/>
          </a:xfrm>
          <a:prstGeom prst="roundRect">
            <a:avLst>
              <a:gd name="adj" fmla="val 1956"/>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A6112E2-439B-4682-B507-5793FCD9BA2D}"/>
              </a:ext>
            </a:extLst>
          </p:cNvPr>
          <p:cNvSpPr/>
          <p:nvPr userDrawn="1"/>
        </p:nvSpPr>
        <p:spPr>
          <a:xfrm rot="10800000">
            <a:off x="0" y="31365486"/>
            <a:ext cx="43891200" cy="15497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AC31FF1-3870-4318-9BC4-C90B239AC1A1}"/>
              </a:ext>
            </a:extLst>
          </p:cNvPr>
          <p:cNvSpPr/>
          <p:nvPr userDrawn="1"/>
        </p:nvSpPr>
        <p:spPr>
          <a:xfrm>
            <a:off x="0" y="1"/>
            <a:ext cx="43891200" cy="44927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58"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904" userDrawn="1">
          <p15:clr>
            <a:srgbClr val="F26B43"/>
          </p15:clr>
        </p15:guide>
        <p15:guide id="3" pos="9360" userDrawn="1">
          <p15:clr>
            <a:srgbClr val="F26B43"/>
          </p15:clr>
        </p15:guide>
        <p15:guide id="4" pos="18288" userDrawn="1">
          <p15:clr>
            <a:srgbClr val="F26B43"/>
          </p15:clr>
        </p15:guide>
      </p15:sldGuideLst>
    </p:ext>
  </p:extLst>
</p:sldMaster>
</file>

<file path=ppt/slides/_rels/slide1.xml.rels><?xml version="1.0" encoding="UTF-8" standalone="yes"?>
<Relationships xmlns="http://schemas.openxmlformats.org/package/2006/relationships"><Relationship Id="rId13" Type="http://schemas.openxmlformats.org/officeDocument/2006/relationships/image" Target="../media/image9.png"/><Relationship Id="rId18" Type="http://schemas.openxmlformats.org/officeDocument/2006/relationships/image" Target="../media/image12.png"/><Relationship Id="rId26" Type="http://schemas.microsoft.com/office/2007/relationships/hdphoto" Target="../media/hdphoto8.wdp"/><Relationship Id="rId3" Type="http://schemas.openxmlformats.org/officeDocument/2006/relationships/image" Target="../media/image1.png"/><Relationship Id="rId21" Type="http://schemas.microsoft.com/office/2007/relationships/hdphoto" Target="../media/hdphoto6.wdp"/><Relationship Id="rId34" Type="http://schemas.microsoft.com/office/2007/relationships/hdphoto" Target="../media/hdphoto10.wdp"/><Relationship Id="rId7" Type="http://schemas.openxmlformats.org/officeDocument/2006/relationships/image" Target="../media/image3.jpg"/><Relationship Id="rId12" Type="http://schemas.openxmlformats.org/officeDocument/2006/relationships/image" Target="../media/image8.png"/><Relationship Id="rId17" Type="http://schemas.openxmlformats.org/officeDocument/2006/relationships/image" Target="../media/image11.png"/><Relationship Id="rId25" Type="http://schemas.openxmlformats.org/officeDocument/2006/relationships/image" Target="../media/image16.png"/><Relationship Id="rId33" Type="http://schemas.openxmlformats.org/officeDocument/2006/relationships/image" Target="../media/image22.png"/><Relationship Id="rId2" Type="http://schemas.openxmlformats.org/officeDocument/2006/relationships/notesSlide" Target="../notesSlides/notesSlide1.xml"/><Relationship Id="rId16" Type="http://schemas.microsoft.com/office/2007/relationships/hdphoto" Target="../media/hdphoto4.wdp"/><Relationship Id="rId20" Type="http://schemas.openxmlformats.org/officeDocument/2006/relationships/image" Target="../media/image13.png"/><Relationship Id="rId29" Type="http://schemas.openxmlformats.org/officeDocument/2006/relationships/image" Target="../media/image19.png"/><Relationship Id="rId1" Type="http://schemas.openxmlformats.org/officeDocument/2006/relationships/slideLayout" Target="../slideLayouts/slideLayout1.xml"/><Relationship Id="rId6" Type="http://schemas.microsoft.com/office/2007/relationships/hdphoto" Target="../media/hdphoto2.wdp"/><Relationship Id="rId11" Type="http://schemas.openxmlformats.org/officeDocument/2006/relationships/image" Target="../media/image7.png"/><Relationship Id="rId24" Type="http://schemas.openxmlformats.org/officeDocument/2006/relationships/image" Target="../media/image15.png"/><Relationship Id="rId32" Type="http://schemas.microsoft.com/office/2007/relationships/hdphoto" Target="../media/hdphoto9.wdp"/><Relationship Id="rId5" Type="http://schemas.openxmlformats.org/officeDocument/2006/relationships/image" Target="../media/image2.png"/><Relationship Id="rId15" Type="http://schemas.openxmlformats.org/officeDocument/2006/relationships/image" Target="../media/image10.png"/><Relationship Id="rId23" Type="http://schemas.microsoft.com/office/2007/relationships/hdphoto" Target="../media/hdphoto7.wdp"/><Relationship Id="rId28" Type="http://schemas.openxmlformats.org/officeDocument/2006/relationships/image" Target="../media/image18.png"/><Relationship Id="rId10" Type="http://schemas.openxmlformats.org/officeDocument/2006/relationships/image" Target="../media/image6.png"/><Relationship Id="rId19" Type="http://schemas.microsoft.com/office/2007/relationships/hdphoto" Target="../media/hdphoto5.wdp"/><Relationship Id="rId31" Type="http://schemas.openxmlformats.org/officeDocument/2006/relationships/image" Target="../media/image21.png"/><Relationship Id="rId4" Type="http://schemas.microsoft.com/office/2007/relationships/hdphoto" Target="../media/hdphoto1.wdp"/><Relationship Id="rId9" Type="http://schemas.openxmlformats.org/officeDocument/2006/relationships/image" Target="../media/image5.png"/><Relationship Id="rId14" Type="http://schemas.microsoft.com/office/2007/relationships/hdphoto" Target="../media/hdphoto3.wdp"/><Relationship Id="rId22" Type="http://schemas.openxmlformats.org/officeDocument/2006/relationships/image" Target="../media/image14.png"/><Relationship Id="rId27" Type="http://schemas.openxmlformats.org/officeDocument/2006/relationships/image" Target="../media/image17.png"/><Relationship Id="rId30" Type="http://schemas.openxmlformats.org/officeDocument/2006/relationships/image" Target="../media/image20.jpeg"/><Relationship Id="rId8"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73165C0-24D6-45D4-A324-BCC8AF67F7B2}"/>
              </a:ext>
            </a:extLst>
          </p:cNvPr>
          <p:cNvSpPr>
            <a:spLocks noGrp="1"/>
          </p:cNvSpPr>
          <p:nvPr>
            <p:ph type="body" sz="quarter" idx="10"/>
          </p:nvPr>
        </p:nvSpPr>
        <p:spPr>
          <a:xfrm>
            <a:off x="902691" y="5892429"/>
            <a:ext cx="13571541" cy="6001621"/>
          </a:xfrm>
        </p:spPr>
        <p:txBody>
          <a:bodyPr/>
          <a:lstStyle/>
          <a:p>
            <a:pPr algn="just"/>
            <a:r>
              <a:rPr lang="en-US" sz="4000" b="0" i="0" u="none" strike="noStrike" baseline="0" dirty="0"/>
              <a:t>The research focuses on IoT platform cloud storage for agricultural application. Web/mobile application will be developed </a:t>
            </a:r>
            <a:r>
              <a:rPr lang="en-US" sz="4000" dirty="0"/>
              <a:t>that it is an IoT analytics platform service that allows us to aggregate, visualize and analyze live data streams in the cloud, it provides instant visualizations of data posted by devices. It will view data value of temperature, soil moisture, humidity, pH, and solar radiation on dashboard as charts and it will view videos record of plant growth from webcam in greenhouse on frontend and backend (web/mobile application). </a:t>
            </a:r>
            <a:endParaRPr lang="en-US" sz="4000" b="0" i="0" u="none" strike="noStrike" baseline="0" dirty="0"/>
          </a:p>
        </p:txBody>
      </p:sp>
      <p:sp>
        <p:nvSpPr>
          <p:cNvPr id="3" name="Text Placeholder 2">
            <a:extLst>
              <a:ext uri="{FF2B5EF4-FFF2-40B4-BE49-F238E27FC236}">
                <a16:creationId xmlns:a16="http://schemas.microsoft.com/office/drawing/2014/main" id="{FC862242-8E88-4173-B241-7CAD575443CC}"/>
              </a:ext>
            </a:extLst>
          </p:cNvPr>
          <p:cNvSpPr>
            <a:spLocks noGrp="1"/>
          </p:cNvSpPr>
          <p:nvPr>
            <p:ph type="body" sz="quarter" idx="11"/>
          </p:nvPr>
        </p:nvSpPr>
        <p:spPr>
          <a:xfrm>
            <a:off x="901106" y="5055007"/>
            <a:ext cx="13573126" cy="861766"/>
          </a:xfrm>
          <a:solidFill>
            <a:schemeClr val="accent1"/>
          </a:solidFill>
        </p:spPr>
        <p:txBody>
          <a:bodyPr/>
          <a:lstStyle/>
          <a:p>
            <a:pPr algn="l"/>
            <a:r>
              <a:rPr lang="en-US" sz="4400" dirty="0"/>
              <a:t>INDRODUCTION</a:t>
            </a:r>
          </a:p>
        </p:txBody>
      </p:sp>
      <p:sp>
        <p:nvSpPr>
          <p:cNvPr id="4" name="Text Placeholder 3">
            <a:extLst>
              <a:ext uri="{FF2B5EF4-FFF2-40B4-BE49-F238E27FC236}">
                <a16:creationId xmlns:a16="http://schemas.microsoft.com/office/drawing/2014/main" id="{27B67969-1B95-461F-BCD9-02E1BEAF382C}"/>
              </a:ext>
            </a:extLst>
          </p:cNvPr>
          <p:cNvSpPr>
            <a:spLocks noGrp="1"/>
          </p:cNvSpPr>
          <p:nvPr>
            <p:ph type="body" sz="quarter" idx="19"/>
          </p:nvPr>
        </p:nvSpPr>
        <p:spPr>
          <a:xfrm>
            <a:off x="916905" y="12618487"/>
            <a:ext cx="7230825" cy="6617174"/>
          </a:xfrm>
        </p:spPr>
        <p:txBody>
          <a:bodyPr/>
          <a:lstStyle/>
          <a:p>
            <a:pPr algn="just"/>
            <a:r>
              <a:rPr lang="en-US" sz="4000" dirty="0"/>
              <a:t>The farmers will be able maintain, monitor, and control real-time environment information of the smart farm via  mobile/web application remotely or can be locally either. This will ensure an environment conducive to the growth of plants at any time, from anywhere, through the Internet.</a:t>
            </a:r>
          </a:p>
        </p:txBody>
      </p:sp>
      <p:sp>
        <p:nvSpPr>
          <p:cNvPr id="5" name="Text Placeholder 4">
            <a:extLst>
              <a:ext uri="{FF2B5EF4-FFF2-40B4-BE49-F238E27FC236}">
                <a16:creationId xmlns:a16="http://schemas.microsoft.com/office/drawing/2014/main" id="{68EAE21A-174E-471E-9E5A-89A805C0B5F2}"/>
              </a:ext>
            </a:extLst>
          </p:cNvPr>
          <p:cNvSpPr>
            <a:spLocks noGrp="1"/>
          </p:cNvSpPr>
          <p:nvPr>
            <p:ph type="body" sz="quarter" idx="20"/>
          </p:nvPr>
        </p:nvSpPr>
        <p:spPr>
          <a:xfrm>
            <a:off x="886582" y="11856163"/>
            <a:ext cx="13573125" cy="800211"/>
          </a:xfrm>
          <a:solidFill>
            <a:schemeClr val="accent1"/>
          </a:solidFill>
        </p:spPr>
        <p:txBody>
          <a:bodyPr/>
          <a:lstStyle/>
          <a:p>
            <a:pPr algn="l"/>
            <a:r>
              <a:rPr lang="en-US" sz="4000" dirty="0"/>
              <a:t>OBJECTIVES</a:t>
            </a:r>
          </a:p>
        </p:txBody>
      </p:sp>
      <p:sp>
        <p:nvSpPr>
          <p:cNvPr id="7" name="Text Placeholder 6">
            <a:extLst>
              <a:ext uri="{FF2B5EF4-FFF2-40B4-BE49-F238E27FC236}">
                <a16:creationId xmlns:a16="http://schemas.microsoft.com/office/drawing/2014/main" id="{D514A9CF-4AFF-46FE-B827-393F7A680AB7}"/>
              </a:ext>
            </a:extLst>
          </p:cNvPr>
          <p:cNvSpPr>
            <a:spLocks noGrp="1"/>
          </p:cNvSpPr>
          <p:nvPr>
            <p:ph type="body" sz="quarter" idx="22"/>
          </p:nvPr>
        </p:nvSpPr>
        <p:spPr>
          <a:xfrm>
            <a:off x="15115217" y="5027967"/>
            <a:ext cx="13571534" cy="861766"/>
          </a:xfrm>
          <a:solidFill>
            <a:schemeClr val="accent1"/>
          </a:solidFill>
        </p:spPr>
        <p:txBody>
          <a:bodyPr/>
          <a:lstStyle/>
          <a:p>
            <a:pPr algn="l"/>
            <a:r>
              <a:rPr lang="en-US" sz="4400" dirty="0"/>
              <a:t>SYSTEM ARCHITECTURE</a:t>
            </a:r>
          </a:p>
        </p:txBody>
      </p:sp>
      <p:sp>
        <p:nvSpPr>
          <p:cNvPr id="12" name="Text Placeholder 11">
            <a:extLst>
              <a:ext uri="{FF2B5EF4-FFF2-40B4-BE49-F238E27FC236}">
                <a16:creationId xmlns:a16="http://schemas.microsoft.com/office/drawing/2014/main" id="{445F345A-337C-411F-A534-30946566B60E}"/>
              </a:ext>
            </a:extLst>
          </p:cNvPr>
          <p:cNvSpPr>
            <a:spLocks noGrp="1"/>
          </p:cNvSpPr>
          <p:nvPr>
            <p:ph type="body" sz="quarter" idx="27"/>
          </p:nvPr>
        </p:nvSpPr>
        <p:spPr>
          <a:xfrm>
            <a:off x="29346845" y="24637477"/>
            <a:ext cx="13576029" cy="861766"/>
          </a:xfrm>
          <a:solidFill>
            <a:schemeClr val="accent1"/>
          </a:solidFill>
        </p:spPr>
        <p:txBody>
          <a:bodyPr/>
          <a:lstStyle/>
          <a:p>
            <a:pPr algn="l"/>
            <a:r>
              <a:rPr lang="en-US" sz="4400" dirty="0"/>
              <a:t>APPLIICATIONS</a:t>
            </a:r>
          </a:p>
        </p:txBody>
      </p:sp>
      <p:sp>
        <p:nvSpPr>
          <p:cNvPr id="13" name="Text Placeholder 12">
            <a:extLst>
              <a:ext uri="{FF2B5EF4-FFF2-40B4-BE49-F238E27FC236}">
                <a16:creationId xmlns:a16="http://schemas.microsoft.com/office/drawing/2014/main" id="{D4EF45BC-58E6-4908-96A3-D187BB51FB35}"/>
              </a:ext>
            </a:extLst>
          </p:cNvPr>
          <p:cNvSpPr>
            <a:spLocks noGrp="1"/>
          </p:cNvSpPr>
          <p:nvPr>
            <p:ph type="body" sz="quarter" idx="28"/>
          </p:nvPr>
        </p:nvSpPr>
        <p:spPr>
          <a:xfrm>
            <a:off x="29341814" y="25471565"/>
            <a:ext cx="13581061" cy="5386068"/>
          </a:xfrm>
        </p:spPr>
        <p:txBody>
          <a:bodyPr/>
          <a:lstStyle/>
          <a:p>
            <a:pPr algn="just"/>
            <a:r>
              <a:rPr lang="en-US" sz="4000" dirty="0"/>
              <a:t>This project is intended to develop a smart irrigation for smart farm by deploying IoT technology. Using this system, a farmer can share/access the innovative techniques used by him/other farmers to improve the yield, can get the details about irrigation based on moisture control and temperature, crop maintaining information, pesticide details for his farm. Through this framework a farmer can get latest updates via smart-phone/web application.</a:t>
            </a:r>
          </a:p>
        </p:txBody>
      </p:sp>
      <p:sp>
        <p:nvSpPr>
          <p:cNvPr id="16" name="Text Placeholder 15">
            <a:extLst>
              <a:ext uri="{FF2B5EF4-FFF2-40B4-BE49-F238E27FC236}">
                <a16:creationId xmlns:a16="http://schemas.microsoft.com/office/drawing/2014/main" id="{09CB95CC-FC6A-4B33-BC19-097560E3ADE2}"/>
              </a:ext>
            </a:extLst>
          </p:cNvPr>
          <p:cNvSpPr>
            <a:spLocks noGrp="1"/>
          </p:cNvSpPr>
          <p:nvPr>
            <p:ph type="body" sz="quarter" idx="150"/>
          </p:nvPr>
        </p:nvSpPr>
        <p:spPr/>
        <p:txBody>
          <a:bodyPr>
            <a:normAutofit/>
          </a:bodyPr>
          <a:lstStyle/>
          <a:p>
            <a:r>
              <a:rPr lang="en-US" sz="6000" b="1" dirty="0"/>
              <a:t>Student: Mr. VANNAK Sovannroth</a:t>
            </a:r>
          </a:p>
        </p:txBody>
      </p:sp>
      <p:sp>
        <p:nvSpPr>
          <p:cNvPr id="17" name="Text Placeholder 16">
            <a:extLst>
              <a:ext uri="{FF2B5EF4-FFF2-40B4-BE49-F238E27FC236}">
                <a16:creationId xmlns:a16="http://schemas.microsoft.com/office/drawing/2014/main" id="{6B07C8E7-58A1-4E53-B635-C7853610DFC3}"/>
              </a:ext>
            </a:extLst>
          </p:cNvPr>
          <p:cNvSpPr>
            <a:spLocks noGrp="1"/>
          </p:cNvSpPr>
          <p:nvPr>
            <p:ph type="body" sz="quarter" idx="151"/>
          </p:nvPr>
        </p:nvSpPr>
        <p:spPr>
          <a:xfrm>
            <a:off x="6157183" y="2103787"/>
            <a:ext cx="31998968" cy="1280160"/>
          </a:xfrm>
        </p:spPr>
        <p:txBody>
          <a:bodyPr>
            <a:normAutofit/>
          </a:bodyPr>
          <a:lstStyle/>
          <a:p>
            <a:r>
              <a:rPr lang="en-US" sz="6600" b="1" dirty="0"/>
              <a:t>Advisor : Mr. HEL Chanthan &amp; Mr. CHIN Chandaraly</a:t>
            </a:r>
          </a:p>
          <a:p>
            <a:endParaRPr lang="en-US" sz="6600" b="1" dirty="0"/>
          </a:p>
        </p:txBody>
      </p:sp>
      <p:sp>
        <p:nvSpPr>
          <p:cNvPr id="18" name="Text Placeholder 17">
            <a:extLst>
              <a:ext uri="{FF2B5EF4-FFF2-40B4-BE49-F238E27FC236}">
                <a16:creationId xmlns:a16="http://schemas.microsoft.com/office/drawing/2014/main" id="{43D09594-9667-4D08-84C0-9EC7D5F8ABFE}"/>
              </a:ext>
            </a:extLst>
          </p:cNvPr>
          <p:cNvSpPr>
            <a:spLocks noGrp="1"/>
          </p:cNvSpPr>
          <p:nvPr>
            <p:ph type="body" sz="quarter" idx="153"/>
          </p:nvPr>
        </p:nvSpPr>
        <p:spPr/>
        <p:txBody>
          <a:bodyPr/>
          <a:lstStyle/>
          <a:p>
            <a:r>
              <a:rPr lang="en-US" sz="8000" dirty="0"/>
              <a:t>IoT Platform Cloud Storage for Agricultural Application</a:t>
            </a:r>
          </a:p>
        </p:txBody>
      </p:sp>
      <p:pic>
        <p:nvPicPr>
          <p:cNvPr id="20" name="Picture 19">
            <a:extLst>
              <a:ext uri="{FF2B5EF4-FFF2-40B4-BE49-F238E27FC236}">
                <a16:creationId xmlns:a16="http://schemas.microsoft.com/office/drawing/2014/main" id="{65016EE7-AD12-4D8D-90E2-4605B0F07B7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326" b="96406" l="2917" r="96250"/>
                    </a14:imgEffect>
                  </a14:imgLayer>
                </a14:imgProps>
              </a:ext>
              <a:ext uri="{28A0092B-C50C-407E-A947-70E740481C1C}">
                <a14:useLocalDpi xmlns:a14="http://schemas.microsoft.com/office/drawing/2010/main" val="0"/>
              </a:ext>
            </a:extLst>
          </a:blip>
          <a:stretch>
            <a:fillRect/>
          </a:stretch>
        </p:blipFill>
        <p:spPr>
          <a:xfrm>
            <a:off x="729608" y="67786"/>
            <a:ext cx="4486017" cy="4420596"/>
          </a:xfrm>
          <a:prstGeom prst="rect">
            <a:avLst/>
          </a:prstGeom>
        </p:spPr>
      </p:pic>
      <p:pic>
        <p:nvPicPr>
          <p:cNvPr id="28" name="Picture 27">
            <a:extLst>
              <a:ext uri="{FF2B5EF4-FFF2-40B4-BE49-F238E27FC236}">
                <a16:creationId xmlns:a16="http://schemas.microsoft.com/office/drawing/2014/main" id="{57B66A40-735A-4027-89A4-C831BFDC7A6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266" b="99241" l="1008" r="98237"/>
                    </a14:imgEffect>
                  </a14:imgLayer>
                </a14:imgProps>
              </a:ext>
              <a:ext uri="{28A0092B-C50C-407E-A947-70E740481C1C}">
                <a14:useLocalDpi xmlns:a14="http://schemas.microsoft.com/office/drawing/2010/main" val="0"/>
              </a:ext>
            </a:extLst>
          </a:blip>
          <a:stretch>
            <a:fillRect/>
          </a:stretch>
        </p:blipFill>
        <p:spPr>
          <a:xfrm>
            <a:off x="4991035" y="250668"/>
            <a:ext cx="4289744" cy="4268132"/>
          </a:xfrm>
          <a:prstGeom prst="rect">
            <a:avLst/>
          </a:prstGeom>
        </p:spPr>
      </p:pic>
      <p:pic>
        <p:nvPicPr>
          <p:cNvPr id="70" name="Picture 69">
            <a:extLst>
              <a:ext uri="{FF2B5EF4-FFF2-40B4-BE49-F238E27FC236}">
                <a16:creationId xmlns:a16="http://schemas.microsoft.com/office/drawing/2014/main" id="{A4ECF715-733C-4813-9B7E-3EA1591336D9}"/>
              </a:ext>
            </a:extLst>
          </p:cNvPr>
          <p:cNvPicPr>
            <a:picLocks noChangeAspect="1"/>
          </p:cNvPicPr>
          <p:nvPr/>
        </p:nvPicPr>
        <p:blipFill rotWithShape="1">
          <a:blip r:embed="rId7">
            <a:extLst>
              <a:ext uri="{28A0092B-C50C-407E-A947-70E740481C1C}">
                <a14:useLocalDpi xmlns:a14="http://schemas.microsoft.com/office/drawing/2010/main" val="0"/>
              </a:ext>
            </a:extLst>
          </a:blip>
          <a:srcRect l="21729" t="7705" b="9349"/>
          <a:stretch/>
        </p:blipFill>
        <p:spPr>
          <a:xfrm>
            <a:off x="8055467" y="13048345"/>
            <a:ext cx="6282294" cy="4464257"/>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bevelT w="25400" h="19050"/>
            <a:contourClr>
              <a:srgbClr val="FFFFFF"/>
            </a:contourClr>
          </a:sp3d>
        </p:spPr>
      </p:pic>
      <p:sp>
        <p:nvSpPr>
          <p:cNvPr id="87" name="Text Placeholder 3">
            <a:extLst>
              <a:ext uri="{FF2B5EF4-FFF2-40B4-BE49-F238E27FC236}">
                <a16:creationId xmlns:a16="http://schemas.microsoft.com/office/drawing/2014/main" id="{3707D6FA-5EF0-4171-82E0-818A3714BADE}"/>
              </a:ext>
            </a:extLst>
          </p:cNvPr>
          <p:cNvSpPr txBox="1">
            <a:spLocks/>
          </p:cNvSpPr>
          <p:nvPr/>
        </p:nvSpPr>
        <p:spPr>
          <a:xfrm>
            <a:off x="8208997" y="17332860"/>
            <a:ext cx="5907882" cy="1569638"/>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600" b="1" dirty="0">
                <a:solidFill>
                  <a:schemeClr val="tx2"/>
                </a:solidFill>
              </a:rPr>
              <a:t>Fig. 1. Farmer views data on dashboard</a:t>
            </a:r>
          </a:p>
        </p:txBody>
      </p:sp>
      <p:sp>
        <p:nvSpPr>
          <p:cNvPr id="91" name="Text Placeholder 5">
            <a:extLst>
              <a:ext uri="{FF2B5EF4-FFF2-40B4-BE49-F238E27FC236}">
                <a16:creationId xmlns:a16="http://schemas.microsoft.com/office/drawing/2014/main" id="{0A7CCFBB-4C2B-4671-8A12-0376F239E2D2}"/>
              </a:ext>
            </a:extLst>
          </p:cNvPr>
          <p:cNvSpPr txBox="1">
            <a:spLocks/>
          </p:cNvSpPr>
          <p:nvPr/>
        </p:nvSpPr>
        <p:spPr>
          <a:xfrm>
            <a:off x="7463204" y="18531673"/>
            <a:ext cx="7099758" cy="6001621"/>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just"/>
            <a:r>
              <a:rPr lang="en-US" sz="4000" dirty="0"/>
              <a:t>Famers will able use IoT devices to measure temperature, humidity, moisture, webcam, and water pH values in the greenhouse. Those captured environmental parameters can be displayed on mobile/web application through the internet cloud service. </a:t>
            </a:r>
          </a:p>
        </p:txBody>
      </p:sp>
      <p:pic>
        <p:nvPicPr>
          <p:cNvPr id="98" name="Picture 97">
            <a:extLst>
              <a:ext uri="{FF2B5EF4-FFF2-40B4-BE49-F238E27FC236}">
                <a16:creationId xmlns:a16="http://schemas.microsoft.com/office/drawing/2014/main" id="{F2884024-4CE8-42DE-841F-BE3EE15852B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71309" y="24574203"/>
            <a:ext cx="6705025" cy="4828563"/>
          </a:xfrm>
          <a:prstGeom prst="rect">
            <a:avLst/>
          </a:prstGeom>
        </p:spPr>
      </p:pic>
      <p:pic>
        <p:nvPicPr>
          <p:cNvPr id="104" name="Picture 103">
            <a:extLst>
              <a:ext uri="{FF2B5EF4-FFF2-40B4-BE49-F238E27FC236}">
                <a16:creationId xmlns:a16="http://schemas.microsoft.com/office/drawing/2014/main" id="{50BF5E55-C3F1-46ED-83FF-4D85BCDA09F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54020" y="18983845"/>
            <a:ext cx="6495467" cy="4430489"/>
          </a:xfrm>
          <a:prstGeom prst="rect">
            <a:avLst/>
          </a:prstGeom>
        </p:spPr>
      </p:pic>
      <p:sp>
        <p:nvSpPr>
          <p:cNvPr id="108" name="Text Placeholder 3">
            <a:extLst>
              <a:ext uri="{FF2B5EF4-FFF2-40B4-BE49-F238E27FC236}">
                <a16:creationId xmlns:a16="http://schemas.microsoft.com/office/drawing/2014/main" id="{C6A499E7-D4B5-4C1F-ACB3-255A521CDB43}"/>
              </a:ext>
            </a:extLst>
          </p:cNvPr>
          <p:cNvSpPr txBox="1">
            <a:spLocks/>
          </p:cNvSpPr>
          <p:nvPr/>
        </p:nvSpPr>
        <p:spPr>
          <a:xfrm>
            <a:off x="1010137" y="23465994"/>
            <a:ext cx="6495467" cy="1015640"/>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600" b="1" dirty="0">
                <a:solidFill>
                  <a:schemeClr val="tx2"/>
                </a:solidFill>
              </a:rPr>
              <a:t>Fig. 2. Smart Phone IoT device </a:t>
            </a:r>
          </a:p>
        </p:txBody>
      </p:sp>
      <p:pic>
        <p:nvPicPr>
          <p:cNvPr id="114" name="Picture 113">
            <a:extLst>
              <a:ext uri="{FF2B5EF4-FFF2-40B4-BE49-F238E27FC236}">
                <a16:creationId xmlns:a16="http://schemas.microsoft.com/office/drawing/2014/main" id="{009BB591-1B87-430E-8E3E-AE359D9723A7}"/>
              </a:ext>
            </a:extLst>
          </p:cNvPr>
          <p:cNvPicPr>
            <a:picLocks noChangeAspect="1"/>
          </p:cNvPicPr>
          <p:nvPr/>
        </p:nvPicPr>
        <p:blipFill>
          <a:blip r:embed="rId10"/>
          <a:stretch>
            <a:fillRect/>
          </a:stretch>
        </p:blipFill>
        <p:spPr>
          <a:xfrm>
            <a:off x="15295680" y="6128840"/>
            <a:ext cx="13206037" cy="7902323"/>
          </a:xfrm>
          <a:prstGeom prst="rect">
            <a:avLst/>
          </a:prstGeom>
        </p:spPr>
      </p:pic>
      <p:sp>
        <p:nvSpPr>
          <p:cNvPr id="116" name="Text Placeholder 3">
            <a:extLst>
              <a:ext uri="{FF2B5EF4-FFF2-40B4-BE49-F238E27FC236}">
                <a16:creationId xmlns:a16="http://schemas.microsoft.com/office/drawing/2014/main" id="{157103E6-4635-4478-AD2E-B84EF2C3CF61}"/>
              </a:ext>
            </a:extLst>
          </p:cNvPr>
          <p:cNvSpPr txBox="1">
            <a:spLocks/>
          </p:cNvSpPr>
          <p:nvPr/>
        </p:nvSpPr>
        <p:spPr>
          <a:xfrm>
            <a:off x="7537993" y="29532804"/>
            <a:ext cx="6768718" cy="1015640"/>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600" b="1" dirty="0">
                <a:solidFill>
                  <a:schemeClr val="tx2"/>
                </a:solidFill>
              </a:rPr>
              <a:t>Fig. 3. Remote Control Sensors</a:t>
            </a:r>
          </a:p>
        </p:txBody>
      </p:sp>
      <p:pic>
        <p:nvPicPr>
          <p:cNvPr id="31" name="Picture 30">
            <a:extLst>
              <a:ext uri="{FF2B5EF4-FFF2-40B4-BE49-F238E27FC236}">
                <a16:creationId xmlns:a16="http://schemas.microsoft.com/office/drawing/2014/main" id="{1FB0A36A-AB99-4BA9-A43A-DEE9D4450A0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1701524" y="15165814"/>
            <a:ext cx="7311839" cy="5969983"/>
          </a:xfrm>
          <a:prstGeom prst="rect">
            <a:avLst/>
          </a:prstGeom>
        </p:spPr>
      </p:pic>
      <p:sp>
        <p:nvSpPr>
          <p:cNvPr id="39" name="Text Placeholder 3">
            <a:extLst>
              <a:ext uri="{FF2B5EF4-FFF2-40B4-BE49-F238E27FC236}">
                <a16:creationId xmlns:a16="http://schemas.microsoft.com/office/drawing/2014/main" id="{37D05D3A-B77B-4BF1-8B45-308E10A5605D}"/>
              </a:ext>
            </a:extLst>
          </p:cNvPr>
          <p:cNvSpPr txBox="1">
            <a:spLocks/>
          </p:cNvSpPr>
          <p:nvPr/>
        </p:nvSpPr>
        <p:spPr>
          <a:xfrm>
            <a:off x="22953784" y="20742665"/>
            <a:ext cx="5667681" cy="1015640"/>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600" b="1" dirty="0">
                <a:solidFill>
                  <a:schemeClr val="tx2"/>
                </a:solidFill>
              </a:rPr>
              <a:t>Fig. 5. IoT Cloud Storage</a:t>
            </a:r>
          </a:p>
        </p:txBody>
      </p:sp>
      <p:sp>
        <p:nvSpPr>
          <p:cNvPr id="55" name="Text Placeholder 3">
            <a:extLst>
              <a:ext uri="{FF2B5EF4-FFF2-40B4-BE49-F238E27FC236}">
                <a16:creationId xmlns:a16="http://schemas.microsoft.com/office/drawing/2014/main" id="{7D8C7AEF-19B5-4FB7-B358-16EDBDC02D78}"/>
              </a:ext>
            </a:extLst>
          </p:cNvPr>
          <p:cNvSpPr txBox="1">
            <a:spLocks/>
          </p:cNvSpPr>
          <p:nvPr/>
        </p:nvSpPr>
        <p:spPr>
          <a:xfrm>
            <a:off x="16405226" y="14110414"/>
            <a:ext cx="11237956" cy="1077196"/>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4000" b="1" dirty="0">
                <a:solidFill>
                  <a:schemeClr val="tx2"/>
                </a:solidFill>
              </a:rPr>
              <a:t>Fig. 4. System Architecture of Smart Irrigation</a:t>
            </a:r>
          </a:p>
        </p:txBody>
      </p:sp>
      <p:sp>
        <p:nvSpPr>
          <p:cNvPr id="15" name="Text Placeholder 3">
            <a:extLst>
              <a:ext uri="{FF2B5EF4-FFF2-40B4-BE49-F238E27FC236}">
                <a16:creationId xmlns:a16="http://schemas.microsoft.com/office/drawing/2014/main" id="{ADF90989-9D2A-4F10-83ED-05C57A8A5B2E}"/>
              </a:ext>
            </a:extLst>
          </p:cNvPr>
          <p:cNvSpPr txBox="1">
            <a:spLocks/>
          </p:cNvSpPr>
          <p:nvPr/>
        </p:nvSpPr>
        <p:spPr>
          <a:xfrm>
            <a:off x="17389422" y="29534453"/>
            <a:ext cx="8702981" cy="1015640"/>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600" b="1" dirty="0">
                <a:solidFill>
                  <a:schemeClr val="tx2"/>
                </a:solidFill>
              </a:rPr>
              <a:t>Fig. 6. The Proposed Smart Farm</a:t>
            </a:r>
          </a:p>
        </p:txBody>
      </p:sp>
      <p:sp>
        <p:nvSpPr>
          <p:cNvPr id="73" name="Text Placeholder 3">
            <a:extLst>
              <a:ext uri="{FF2B5EF4-FFF2-40B4-BE49-F238E27FC236}">
                <a16:creationId xmlns:a16="http://schemas.microsoft.com/office/drawing/2014/main" id="{D0F429D7-5D12-4FC5-AA2B-6465B99C08D9}"/>
              </a:ext>
            </a:extLst>
          </p:cNvPr>
          <p:cNvSpPr txBox="1">
            <a:spLocks/>
          </p:cNvSpPr>
          <p:nvPr/>
        </p:nvSpPr>
        <p:spPr>
          <a:xfrm>
            <a:off x="886583" y="24235171"/>
            <a:ext cx="6684726" cy="6617174"/>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just"/>
            <a:r>
              <a:rPr lang="en-US" sz="4000" dirty="0"/>
              <a:t>Farmers will able to   manually   or   automatically control the watering pump, and/or airflow fan to create suitable environment for growing the plants in the greenhouse. The real-time environmental parameters are able to be displayed and controlled off-line or on-line.</a:t>
            </a:r>
          </a:p>
        </p:txBody>
      </p:sp>
      <p:sp>
        <p:nvSpPr>
          <p:cNvPr id="143" name="Text Placeholder 3">
            <a:extLst>
              <a:ext uri="{FF2B5EF4-FFF2-40B4-BE49-F238E27FC236}">
                <a16:creationId xmlns:a16="http://schemas.microsoft.com/office/drawing/2014/main" id="{D761B07E-F1A3-4F31-AC76-427FB2FF9425}"/>
              </a:ext>
            </a:extLst>
          </p:cNvPr>
          <p:cNvSpPr txBox="1">
            <a:spLocks/>
          </p:cNvSpPr>
          <p:nvPr/>
        </p:nvSpPr>
        <p:spPr>
          <a:xfrm>
            <a:off x="30461061" y="16381346"/>
            <a:ext cx="11931354" cy="1015640"/>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600" b="1" dirty="0">
                <a:solidFill>
                  <a:schemeClr val="tx2"/>
                </a:solidFill>
              </a:rPr>
              <a:t>Fig. 7. Architecture of IoT Cloud Storage</a:t>
            </a:r>
          </a:p>
        </p:txBody>
      </p:sp>
      <p:grpSp>
        <p:nvGrpSpPr>
          <p:cNvPr id="46" name="Group 45">
            <a:extLst>
              <a:ext uri="{FF2B5EF4-FFF2-40B4-BE49-F238E27FC236}">
                <a16:creationId xmlns:a16="http://schemas.microsoft.com/office/drawing/2014/main" id="{BC0A38E8-17E0-4F2D-8C57-B99CF07677E6}"/>
              </a:ext>
            </a:extLst>
          </p:cNvPr>
          <p:cNvGrpSpPr/>
          <p:nvPr/>
        </p:nvGrpSpPr>
        <p:grpSpPr>
          <a:xfrm>
            <a:off x="29471539" y="9361318"/>
            <a:ext cx="13288149" cy="6955921"/>
            <a:chOff x="29398758" y="15580748"/>
            <a:chExt cx="13288149" cy="6955921"/>
          </a:xfrm>
        </p:grpSpPr>
        <p:pic>
          <p:nvPicPr>
            <p:cNvPr id="94" name="Picture 93">
              <a:extLst>
                <a:ext uri="{FF2B5EF4-FFF2-40B4-BE49-F238E27FC236}">
                  <a16:creationId xmlns:a16="http://schemas.microsoft.com/office/drawing/2014/main" id="{2D522A24-9C96-4744-8E9C-EAE0A04490B0}"/>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5139684" y="17001207"/>
              <a:ext cx="1985320" cy="1762922"/>
            </a:xfrm>
            <a:prstGeom prst="rect">
              <a:avLst/>
            </a:prstGeom>
            <a:ln>
              <a:noFill/>
            </a:ln>
            <a:effectLst/>
          </p:spPr>
        </p:pic>
        <p:sp>
          <p:nvSpPr>
            <p:cNvPr id="127" name="Text Placeholder 3">
              <a:extLst>
                <a:ext uri="{FF2B5EF4-FFF2-40B4-BE49-F238E27FC236}">
                  <a16:creationId xmlns:a16="http://schemas.microsoft.com/office/drawing/2014/main" id="{FDDE88C5-F8B8-4B30-977C-873635C8A2BF}"/>
                </a:ext>
              </a:extLst>
            </p:cNvPr>
            <p:cNvSpPr txBox="1">
              <a:spLocks/>
            </p:cNvSpPr>
            <p:nvPr/>
          </p:nvSpPr>
          <p:spPr>
            <a:xfrm>
              <a:off x="34852215" y="18516774"/>
              <a:ext cx="2560258" cy="954085"/>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200" b="1" dirty="0">
                  <a:solidFill>
                    <a:schemeClr val="accent6">
                      <a:lumMod val="75000"/>
                    </a:schemeClr>
                  </a:solidFill>
                  <a:latin typeface="+mn-lt"/>
                </a:rPr>
                <a:t>REST API</a:t>
              </a:r>
            </a:p>
          </p:txBody>
        </p:sp>
        <p:pic>
          <p:nvPicPr>
            <p:cNvPr id="21" name="Picture 20">
              <a:extLst>
                <a:ext uri="{FF2B5EF4-FFF2-40B4-BE49-F238E27FC236}">
                  <a16:creationId xmlns:a16="http://schemas.microsoft.com/office/drawing/2014/main" id="{08B54DAB-44EF-4981-B10F-49969F7D8BC0}"/>
                </a:ext>
              </a:extLst>
            </p:cNvPr>
            <p:cNvPicPr>
              <a:picLocks noChangeAspect="1"/>
            </p:cNvPicPr>
            <p:nvPr/>
          </p:nvPicPr>
          <p:blipFill rotWithShape="1">
            <a:blip r:embed="rId13" cstate="print">
              <a:extLst>
                <a:ext uri="{BEBA8EAE-BF5A-486C-A8C5-ECC9F3942E4B}">
                  <a14:imgProps xmlns:a14="http://schemas.microsoft.com/office/drawing/2010/main">
                    <a14:imgLayer r:embed="rId14">
                      <a14:imgEffect>
                        <a14:backgroundRemoval t="0" b="98889" l="5444" r="94000"/>
                      </a14:imgEffect>
                      <a14:imgEffect>
                        <a14:artisticCutout/>
                      </a14:imgEffect>
                    </a14:imgLayer>
                  </a14:imgProps>
                </a:ext>
                <a:ext uri="{28A0092B-C50C-407E-A947-70E740481C1C}">
                  <a14:useLocalDpi xmlns:a14="http://schemas.microsoft.com/office/drawing/2010/main" val="0"/>
                </a:ext>
              </a:extLst>
            </a:blip>
            <a:srcRect l="10291" r="9489"/>
            <a:stretch/>
          </p:blipFill>
          <p:spPr>
            <a:xfrm>
              <a:off x="35224912" y="20201696"/>
              <a:ext cx="1822186" cy="1817192"/>
            </a:xfrm>
            <a:prstGeom prst="rect">
              <a:avLst/>
            </a:prstGeom>
          </p:spPr>
        </p:pic>
        <p:grpSp>
          <p:nvGrpSpPr>
            <p:cNvPr id="27" name="Group 26">
              <a:extLst>
                <a:ext uri="{FF2B5EF4-FFF2-40B4-BE49-F238E27FC236}">
                  <a16:creationId xmlns:a16="http://schemas.microsoft.com/office/drawing/2014/main" id="{FF4FBB6A-EE55-4CE2-B6A5-3D9943365E08}"/>
                </a:ext>
              </a:extLst>
            </p:cNvPr>
            <p:cNvGrpSpPr/>
            <p:nvPr/>
          </p:nvGrpSpPr>
          <p:grpSpPr>
            <a:xfrm>
              <a:off x="29398758" y="15580748"/>
              <a:ext cx="3324485" cy="6955921"/>
              <a:chOff x="29885638" y="15580748"/>
              <a:chExt cx="3324485" cy="6955921"/>
            </a:xfrm>
          </p:grpSpPr>
          <p:pic>
            <p:nvPicPr>
              <p:cNvPr id="92" name="Picture 91">
                <a:extLst>
                  <a:ext uri="{FF2B5EF4-FFF2-40B4-BE49-F238E27FC236}">
                    <a16:creationId xmlns:a16="http://schemas.microsoft.com/office/drawing/2014/main" id="{B4BA454D-BF59-49BF-A936-6E4F13193285}"/>
                  </a:ext>
                </a:extLst>
              </p:cNvPr>
              <p:cNvPicPr>
                <a:picLocks noChangeAspect="1"/>
              </p:cNvPicPr>
              <p:nvPr/>
            </p:nvPicPr>
            <p:blipFill rotWithShape="1">
              <a:blip r:embed="rId15">
                <a:extLst>
                  <a:ext uri="{BEBA8EAE-BF5A-486C-A8C5-ECC9F3942E4B}">
                    <a14:imgProps xmlns:a14="http://schemas.microsoft.com/office/drawing/2010/main">
                      <a14:imgLayer r:embed="rId16">
                        <a14:imgEffect>
                          <a14:backgroundRemoval t="10000" b="90000" l="10000" r="90000"/>
                        </a14:imgEffect>
                      </a14:imgLayer>
                    </a14:imgProps>
                  </a:ext>
                </a:extLst>
              </a:blip>
              <a:srcRect l="14225" t="19682" r="12578" b="16471"/>
              <a:stretch/>
            </p:blipFill>
            <p:spPr>
              <a:xfrm>
                <a:off x="30580242" y="16513640"/>
                <a:ext cx="2268575" cy="1731458"/>
              </a:xfrm>
              <a:prstGeom prst="rect">
                <a:avLst/>
              </a:prstGeom>
            </p:spPr>
          </p:pic>
          <p:grpSp>
            <p:nvGrpSpPr>
              <p:cNvPr id="25" name="Group 24">
                <a:extLst>
                  <a:ext uri="{FF2B5EF4-FFF2-40B4-BE49-F238E27FC236}">
                    <a16:creationId xmlns:a16="http://schemas.microsoft.com/office/drawing/2014/main" id="{43BE68D9-9D23-48E6-8D39-38A43177B07E}"/>
                  </a:ext>
                </a:extLst>
              </p:cNvPr>
              <p:cNvGrpSpPr/>
              <p:nvPr/>
            </p:nvGrpSpPr>
            <p:grpSpPr>
              <a:xfrm>
                <a:off x="29885638" y="15580748"/>
                <a:ext cx="3324485" cy="6955921"/>
                <a:chOff x="29885638" y="15580748"/>
                <a:chExt cx="3324485" cy="6955921"/>
              </a:xfrm>
            </p:grpSpPr>
            <p:pic>
              <p:nvPicPr>
                <p:cNvPr id="96" name="Picture 16" descr="MySQL Design | Designing a MySQL Database - We Build Databases">
                  <a:extLst>
                    <a:ext uri="{FF2B5EF4-FFF2-40B4-BE49-F238E27FC236}">
                      <a16:creationId xmlns:a16="http://schemas.microsoft.com/office/drawing/2014/main" id="{214BC9BA-787D-4726-BAD8-E0E7CD11BD23}"/>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0961319" y="19959702"/>
                  <a:ext cx="1470364" cy="1846777"/>
                </a:xfrm>
                <a:prstGeom prst="rect">
                  <a:avLst/>
                </a:prstGeom>
                <a:ln>
                  <a:noFill/>
                </a:ln>
                <a:effectLst/>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4A31CB88-A6F0-4CED-B6CC-61CA9179318A}"/>
                    </a:ext>
                  </a:extLst>
                </p:cNvPr>
                <p:cNvSpPr/>
                <p:nvPr/>
              </p:nvSpPr>
              <p:spPr>
                <a:xfrm>
                  <a:off x="30110839" y="15716769"/>
                  <a:ext cx="3099284" cy="6819900"/>
                </a:xfrm>
                <a:prstGeom prst="rect">
                  <a:avLst/>
                </a:prstGeom>
                <a:noFill/>
                <a:ln w="2857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
              <p:nvSpPr>
                <p:cNvPr id="125" name="Text Placeholder 3">
                  <a:extLst>
                    <a:ext uri="{FF2B5EF4-FFF2-40B4-BE49-F238E27FC236}">
                      <a16:creationId xmlns:a16="http://schemas.microsoft.com/office/drawing/2014/main" id="{407EE3B7-E35F-4263-A53F-5606484C345E}"/>
                    </a:ext>
                  </a:extLst>
                </p:cNvPr>
                <p:cNvSpPr txBox="1">
                  <a:spLocks/>
                </p:cNvSpPr>
                <p:nvPr/>
              </p:nvSpPr>
              <p:spPr>
                <a:xfrm>
                  <a:off x="29885638" y="15580748"/>
                  <a:ext cx="2560258" cy="954085"/>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200" b="1" dirty="0">
                      <a:solidFill>
                        <a:schemeClr val="accent6">
                          <a:lumMod val="75000"/>
                        </a:schemeClr>
                      </a:solidFill>
                      <a:latin typeface="+mn-lt"/>
                    </a:rPr>
                    <a:t>Backend</a:t>
                  </a:r>
                </a:p>
              </p:txBody>
            </p:sp>
            <p:sp>
              <p:nvSpPr>
                <p:cNvPr id="128" name="Text Placeholder 3">
                  <a:extLst>
                    <a:ext uri="{FF2B5EF4-FFF2-40B4-BE49-F238E27FC236}">
                      <a16:creationId xmlns:a16="http://schemas.microsoft.com/office/drawing/2014/main" id="{F008C3BB-BD09-44C7-A78F-0F2CB361FA38}"/>
                    </a:ext>
                  </a:extLst>
                </p:cNvPr>
                <p:cNvSpPr txBox="1">
                  <a:spLocks/>
                </p:cNvSpPr>
                <p:nvPr/>
              </p:nvSpPr>
              <p:spPr>
                <a:xfrm>
                  <a:off x="30384116" y="17920668"/>
                  <a:ext cx="2560258" cy="954085"/>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200" b="1" dirty="0">
                      <a:solidFill>
                        <a:schemeClr val="accent6">
                          <a:lumMod val="75000"/>
                        </a:schemeClr>
                      </a:solidFill>
                      <a:latin typeface="+mn-lt"/>
                    </a:rPr>
                    <a:t>Developer</a:t>
                  </a:r>
                </a:p>
              </p:txBody>
            </p:sp>
            <p:sp>
              <p:nvSpPr>
                <p:cNvPr id="129" name="Text Placeholder 3">
                  <a:extLst>
                    <a:ext uri="{FF2B5EF4-FFF2-40B4-BE49-F238E27FC236}">
                      <a16:creationId xmlns:a16="http://schemas.microsoft.com/office/drawing/2014/main" id="{1AFF997F-4C6D-4FAE-B87C-414EB37BB739}"/>
                    </a:ext>
                  </a:extLst>
                </p:cNvPr>
                <p:cNvSpPr txBox="1">
                  <a:spLocks/>
                </p:cNvSpPr>
                <p:nvPr/>
              </p:nvSpPr>
              <p:spPr>
                <a:xfrm>
                  <a:off x="30421185" y="21542511"/>
                  <a:ext cx="2560258" cy="954085"/>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200" b="1" dirty="0">
                      <a:solidFill>
                        <a:schemeClr val="accent6">
                          <a:lumMod val="75000"/>
                        </a:schemeClr>
                      </a:solidFill>
                      <a:latin typeface="+mn-lt"/>
                    </a:rPr>
                    <a:t>Database</a:t>
                  </a:r>
                </a:p>
              </p:txBody>
            </p:sp>
            <p:sp>
              <p:nvSpPr>
                <p:cNvPr id="24" name="Arrow: Left-Right 23">
                  <a:extLst>
                    <a:ext uri="{FF2B5EF4-FFF2-40B4-BE49-F238E27FC236}">
                      <a16:creationId xmlns:a16="http://schemas.microsoft.com/office/drawing/2014/main" id="{F0402EE5-A1B6-4F32-9FF5-D32BA714EAD3}"/>
                    </a:ext>
                  </a:extLst>
                </p:cNvPr>
                <p:cNvSpPr/>
                <p:nvPr/>
              </p:nvSpPr>
              <p:spPr>
                <a:xfrm rot="5400000">
                  <a:off x="31085351" y="19104868"/>
                  <a:ext cx="1156407" cy="289671"/>
                </a:xfrm>
                <a:prstGeom prst="lef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30" name="Arrow: Left-Right 129">
              <a:extLst>
                <a:ext uri="{FF2B5EF4-FFF2-40B4-BE49-F238E27FC236}">
                  <a16:creationId xmlns:a16="http://schemas.microsoft.com/office/drawing/2014/main" id="{F90A3FF0-452D-4E7F-9B77-D91E2D60C0BC}"/>
                </a:ext>
              </a:extLst>
            </p:cNvPr>
            <p:cNvSpPr/>
            <p:nvPr/>
          </p:nvSpPr>
          <p:spPr>
            <a:xfrm>
              <a:off x="32743031" y="20910165"/>
              <a:ext cx="2421190" cy="403066"/>
            </a:xfrm>
            <a:prstGeom prst="lef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Text Placeholder 3">
              <a:extLst>
                <a:ext uri="{FF2B5EF4-FFF2-40B4-BE49-F238E27FC236}">
                  <a16:creationId xmlns:a16="http://schemas.microsoft.com/office/drawing/2014/main" id="{ED301B31-7DFC-4798-8270-4B6E6EE48CD8}"/>
                </a:ext>
              </a:extLst>
            </p:cNvPr>
            <p:cNvSpPr txBox="1">
              <a:spLocks/>
            </p:cNvSpPr>
            <p:nvPr/>
          </p:nvSpPr>
          <p:spPr>
            <a:xfrm>
              <a:off x="32745351" y="21041765"/>
              <a:ext cx="2560258" cy="954085"/>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200" b="1" dirty="0">
                  <a:solidFill>
                    <a:schemeClr val="accent6">
                      <a:lumMod val="75000"/>
                    </a:schemeClr>
                  </a:solidFill>
                  <a:latin typeface="+mn-lt"/>
                </a:rPr>
                <a:t>REST API</a:t>
              </a:r>
            </a:p>
          </p:txBody>
        </p:sp>
        <p:sp>
          <p:nvSpPr>
            <p:cNvPr id="132" name="Text Placeholder 3">
              <a:extLst>
                <a:ext uri="{FF2B5EF4-FFF2-40B4-BE49-F238E27FC236}">
                  <a16:creationId xmlns:a16="http://schemas.microsoft.com/office/drawing/2014/main" id="{8CC59060-A141-4D47-AD75-809E95224A78}"/>
                </a:ext>
              </a:extLst>
            </p:cNvPr>
            <p:cNvSpPr txBox="1">
              <a:spLocks/>
            </p:cNvSpPr>
            <p:nvPr/>
          </p:nvSpPr>
          <p:spPr>
            <a:xfrm>
              <a:off x="34841216" y="21363601"/>
              <a:ext cx="2560258" cy="954085"/>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200" b="1" dirty="0">
                  <a:solidFill>
                    <a:schemeClr val="accent6">
                      <a:lumMod val="75000"/>
                    </a:schemeClr>
                  </a:solidFill>
                  <a:latin typeface="+mn-lt"/>
                </a:rPr>
                <a:t>Gateway</a:t>
              </a:r>
            </a:p>
          </p:txBody>
        </p:sp>
        <p:sp>
          <p:nvSpPr>
            <p:cNvPr id="139" name="Arrow: Left-Right 138">
              <a:extLst>
                <a:ext uri="{FF2B5EF4-FFF2-40B4-BE49-F238E27FC236}">
                  <a16:creationId xmlns:a16="http://schemas.microsoft.com/office/drawing/2014/main" id="{B905CEFE-C94B-463A-83E1-7A12B87E9DDF}"/>
                </a:ext>
              </a:extLst>
            </p:cNvPr>
            <p:cNvSpPr/>
            <p:nvPr/>
          </p:nvSpPr>
          <p:spPr>
            <a:xfrm>
              <a:off x="37090588" y="20928385"/>
              <a:ext cx="2421190" cy="403066"/>
            </a:xfrm>
            <a:prstGeom prst="lef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Arrow: Left-Right 156">
              <a:extLst>
                <a:ext uri="{FF2B5EF4-FFF2-40B4-BE49-F238E27FC236}">
                  <a16:creationId xmlns:a16="http://schemas.microsoft.com/office/drawing/2014/main" id="{0CDCD08F-D313-4974-A7EB-1C26428B5618}"/>
                </a:ext>
              </a:extLst>
            </p:cNvPr>
            <p:cNvSpPr/>
            <p:nvPr/>
          </p:nvSpPr>
          <p:spPr>
            <a:xfrm>
              <a:off x="32779767" y="17646683"/>
              <a:ext cx="2243515" cy="403066"/>
            </a:xfrm>
            <a:prstGeom prst="lef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Arrow: Left-Right 174">
              <a:extLst>
                <a:ext uri="{FF2B5EF4-FFF2-40B4-BE49-F238E27FC236}">
                  <a16:creationId xmlns:a16="http://schemas.microsoft.com/office/drawing/2014/main" id="{95FEC5D8-A487-45A6-B230-EB49AFC2972D}"/>
                </a:ext>
              </a:extLst>
            </p:cNvPr>
            <p:cNvSpPr/>
            <p:nvPr/>
          </p:nvSpPr>
          <p:spPr>
            <a:xfrm rot="20600551">
              <a:off x="37069792" y="17389695"/>
              <a:ext cx="2422090" cy="403066"/>
            </a:xfrm>
            <a:prstGeom prst="lef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D68C086D-40CF-4424-B096-C3D6678E4712}"/>
                </a:ext>
              </a:extLst>
            </p:cNvPr>
            <p:cNvGrpSpPr/>
            <p:nvPr/>
          </p:nvGrpSpPr>
          <p:grpSpPr>
            <a:xfrm>
              <a:off x="39343961" y="15606943"/>
              <a:ext cx="3342946" cy="6803521"/>
              <a:chOff x="39343961" y="15606943"/>
              <a:chExt cx="3342946" cy="6803521"/>
            </a:xfrm>
          </p:grpSpPr>
          <p:sp>
            <p:nvSpPr>
              <p:cNvPr id="101" name="Rectangle 100">
                <a:extLst>
                  <a:ext uri="{FF2B5EF4-FFF2-40B4-BE49-F238E27FC236}">
                    <a16:creationId xmlns:a16="http://schemas.microsoft.com/office/drawing/2014/main" id="{6DCF589F-1CF0-4F35-BFCC-85086F9377B2}"/>
                  </a:ext>
                </a:extLst>
              </p:cNvPr>
              <p:cNvSpPr/>
              <p:nvPr/>
            </p:nvSpPr>
            <p:spPr>
              <a:xfrm>
                <a:off x="39587623" y="15664418"/>
                <a:ext cx="3099284" cy="4196845"/>
              </a:xfrm>
              <a:prstGeom prst="rect">
                <a:avLst/>
              </a:prstGeom>
              <a:noFill/>
              <a:ln w="2857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
            <p:nvSpPr>
              <p:cNvPr id="118" name="Rectangle 117">
                <a:extLst>
                  <a:ext uri="{FF2B5EF4-FFF2-40B4-BE49-F238E27FC236}">
                    <a16:creationId xmlns:a16="http://schemas.microsoft.com/office/drawing/2014/main" id="{55A2A085-1271-4389-9DDD-4D8CE8FB8C77}"/>
                  </a:ext>
                </a:extLst>
              </p:cNvPr>
              <p:cNvSpPr/>
              <p:nvPr/>
            </p:nvSpPr>
            <p:spPr>
              <a:xfrm>
                <a:off x="39587623" y="19945134"/>
                <a:ext cx="3099284" cy="2465330"/>
              </a:xfrm>
              <a:prstGeom prst="rect">
                <a:avLst/>
              </a:prstGeom>
              <a:noFill/>
              <a:ln w="28575"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
            <p:nvSpPr>
              <p:cNvPr id="126" name="Text Placeholder 3">
                <a:extLst>
                  <a:ext uri="{FF2B5EF4-FFF2-40B4-BE49-F238E27FC236}">
                    <a16:creationId xmlns:a16="http://schemas.microsoft.com/office/drawing/2014/main" id="{32C1B8C2-F57F-4937-B04C-18EBEA9C0FF5}"/>
                  </a:ext>
                </a:extLst>
              </p:cNvPr>
              <p:cNvSpPr txBox="1">
                <a:spLocks/>
              </p:cNvSpPr>
              <p:nvPr/>
            </p:nvSpPr>
            <p:spPr>
              <a:xfrm>
                <a:off x="39343961" y="15606943"/>
                <a:ext cx="2560258" cy="954085"/>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200" b="1" dirty="0">
                    <a:solidFill>
                      <a:schemeClr val="accent6">
                        <a:lumMod val="75000"/>
                      </a:schemeClr>
                    </a:solidFill>
                    <a:latin typeface="+mn-lt"/>
                  </a:rPr>
                  <a:t>Front-end</a:t>
                </a:r>
              </a:p>
            </p:txBody>
          </p:sp>
          <p:sp>
            <p:nvSpPr>
              <p:cNvPr id="159" name="Text Placeholder 3">
                <a:extLst>
                  <a:ext uri="{FF2B5EF4-FFF2-40B4-BE49-F238E27FC236}">
                    <a16:creationId xmlns:a16="http://schemas.microsoft.com/office/drawing/2014/main" id="{9C866F06-DE5C-4C25-804F-578C79F8513C}"/>
                  </a:ext>
                </a:extLst>
              </p:cNvPr>
              <p:cNvSpPr txBox="1">
                <a:spLocks/>
              </p:cNvSpPr>
              <p:nvPr/>
            </p:nvSpPr>
            <p:spPr>
              <a:xfrm>
                <a:off x="39867109" y="20237585"/>
                <a:ext cx="2560258" cy="1815860"/>
              </a:xfrm>
              <a:prstGeom prst="rect">
                <a:avLst/>
              </a:prstGeom>
              <a:ln w="38100">
                <a:solidFill>
                  <a:schemeClr val="accent6">
                    <a:lumMod val="50000"/>
                  </a:schemeClr>
                </a:solidFill>
              </a:ln>
              <a:effectLst>
                <a:outerShdw blurRad="50800" dist="38100" dir="2700000" algn="tl" rotWithShape="0">
                  <a:prstClr val="black">
                    <a:alpha val="40000"/>
                  </a:prstClr>
                </a:outerShdw>
              </a:effectLst>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4400" b="1" dirty="0">
                    <a:solidFill>
                      <a:schemeClr val="accent6">
                        <a:lumMod val="75000"/>
                      </a:schemeClr>
                    </a:solidFill>
                    <a:latin typeface="+mn-lt"/>
                  </a:rPr>
                  <a:t>Sensor Node</a:t>
                </a:r>
              </a:p>
            </p:txBody>
          </p:sp>
          <p:pic>
            <p:nvPicPr>
              <p:cNvPr id="29" name="Picture 28">
                <a:extLst>
                  <a:ext uri="{FF2B5EF4-FFF2-40B4-BE49-F238E27FC236}">
                    <a16:creationId xmlns:a16="http://schemas.microsoft.com/office/drawing/2014/main" id="{32810428-46F3-49B8-886D-224E082840F0}"/>
                  </a:ext>
                </a:extLst>
              </p:cNvPr>
              <p:cNvPicPr>
                <a:picLocks noChangeAspect="1"/>
              </p:cNvPicPr>
              <p:nvPr/>
            </p:nvPicPr>
            <p:blipFill rotWithShape="1">
              <a:blip r:embed="rId18">
                <a:extLst>
                  <a:ext uri="{BEBA8EAE-BF5A-486C-A8C5-ECC9F3942E4B}">
                    <a14:imgProps xmlns:a14="http://schemas.microsoft.com/office/drawing/2010/main">
                      <a14:imgLayer r:embed="rId19">
                        <a14:imgEffect>
                          <a14:backgroundRemoval t="0" b="100000" l="47988" r="82198"/>
                        </a14:imgEffect>
                      </a14:imgLayer>
                    </a14:imgProps>
                  </a:ext>
                </a:extLst>
              </a:blip>
              <a:srcRect l="53883" r="21694"/>
              <a:stretch/>
            </p:blipFill>
            <p:spPr>
              <a:xfrm>
                <a:off x="41529472" y="16351206"/>
                <a:ext cx="704533" cy="1487015"/>
              </a:xfrm>
              <a:prstGeom prst="rect">
                <a:avLst/>
              </a:prstGeom>
            </p:spPr>
          </p:pic>
          <p:pic>
            <p:nvPicPr>
              <p:cNvPr id="30" name="Picture 29">
                <a:extLst>
                  <a:ext uri="{FF2B5EF4-FFF2-40B4-BE49-F238E27FC236}">
                    <a16:creationId xmlns:a16="http://schemas.microsoft.com/office/drawing/2014/main" id="{6DB417DA-8AD1-4B2F-8F85-C93299CC39C2}"/>
                  </a:ext>
                </a:extLst>
              </p:cNvPr>
              <p:cNvPicPr>
                <a:picLocks noChangeAspect="1"/>
              </p:cNvPicPr>
              <p:nvPr/>
            </p:nvPicPr>
            <p:blipFill rotWithShape="1">
              <a:blip r:embed="rId20">
                <a:extLst>
                  <a:ext uri="{BEBA8EAE-BF5A-486C-A8C5-ECC9F3942E4B}">
                    <a14:imgProps xmlns:a14="http://schemas.microsoft.com/office/drawing/2010/main">
                      <a14:imgLayer r:embed="rId21">
                        <a14:imgEffect>
                          <a14:backgroundRemoval t="2500" b="100000" l="18416" r="83168"/>
                        </a14:imgEffect>
                      </a14:imgLayer>
                    </a14:imgProps>
                  </a:ext>
                </a:extLst>
              </a:blip>
              <a:srcRect l="21334" r="53943"/>
              <a:stretch/>
            </p:blipFill>
            <p:spPr>
              <a:xfrm>
                <a:off x="40051514" y="16371009"/>
                <a:ext cx="704533" cy="1467212"/>
              </a:xfrm>
              <a:prstGeom prst="rect">
                <a:avLst/>
              </a:prstGeom>
            </p:spPr>
          </p:pic>
          <p:pic>
            <p:nvPicPr>
              <p:cNvPr id="34" name="Picture 33">
                <a:extLst>
                  <a:ext uri="{FF2B5EF4-FFF2-40B4-BE49-F238E27FC236}">
                    <a16:creationId xmlns:a16="http://schemas.microsoft.com/office/drawing/2014/main" id="{5EF2CE3C-F02F-4B87-8100-212DD6E27F2B}"/>
                  </a:ext>
                </a:extLst>
              </p:cNvPr>
              <p:cNvPicPr>
                <a:picLocks noChangeAspect="1"/>
              </p:cNvPicPr>
              <p:nvPr/>
            </p:nvPicPr>
            <p:blipFill>
              <a:blip r:embed="rId22">
                <a:extLst>
                  <a:ext uri="{BEBA8EAE-BF5A-486C-A8C5-ECC9F3942E4B}">
                    <a14:imgProps xmlns:a14="http://schemas.microsoft.com/office/drawing/2010/main">
                      <a14:imgLayer r:embed="rId23">
                        <a14:imgEffect>
                          <a14:backgroundRemoval t="0" b="100000" l="0" r="100000"/>
                        </a14:imgEffect>
                      </a14:imgLayer>
                    </a14:imgProps>
                  </a:ext>
                </a:extLst>
              </a:blip>
              <a:stretch>
                <a:fillRect/>
              </a:stretch>
            </p:blipFill>
            <p:spPr>
              <a:xfrm>
                <a:off x="40374481" y="18187066"/>
                <a:ext cx="1564740" cy="1334954"/>
              </a:xfrm>
              <a:prstGeom prst="rect">
                <a:avLst/>
              </a:prstGeom>
            </p:spPr>
          </p:pic>
          <p:sp>
            <p:nvSpPr>
              <p:cNvPr id="165" name="Text Placeholder 3">
                <a:extLst>
                  <a:ext uri="{FF2B5EF4-FFF2-40B4-BE49-F238E27FC236}">
                    <a16:creationId xmlns:a16="http://schemas.microsoft.com/office/drawing/2014/main" id="{9B116C13-C54E-4B3A-964D-BA945635BFBA}"/>
                  </a:ext>
                </a:extLst>
              </p:cNvPr>
              <p:cNvSpPr txBox="1">
                <a:spLocks/>
              </p:cNvSpPr>
              <p:nvPr/>
            </p:nvSpPr>
            <p:spPr>
              <a:xfrm>
                <a:off x="39889351" y="17537382"/>
                <a:ext cx="1045811" cy="769419"/>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000" b="1" dirty="0">
                    <a:solidFill>
                      <a:schemeClr val="accent6">
                        <a:lumMod val="75000"/>
                      </a:schemeClr>
                    </a:solidFill>
                    <a:latin typeface="+mn-lt"/>
                  </a:rPr>
                  <a:t>iOS</a:t>
                </a:r>
              </a:p>
            </p:txBody>
          </p:sp>
          <p:sp>
            <p:nvSpPr>
              <p:cNvPr id="171" name="Text Placeholder 3">
                <a:extLst>
                  <a:ext uri="{FF2B5EF4-FFF2-40B4-BE49-F238E27FC236}">
                    <a16:creationId xmlns:a16="http://schemas.microsoft.com/office/drawing/2014/main" id="{DC3FC72E-522A-4632-8863-1248207FF223}"/>
                  </a:ext>
                </a:extLst>
              </p:cNvPr>
              <p:cNvSpPr txBox="1">
                <a:spLocks/>
              </p:cNvSpPr>
              <p:nvPr/>
            </p:nvSpPr>
            <p:spPr>
              <a:xfrm>
                <a:off x="41254402" y="17521469"/>
                <a:ext cx="1334954" cy="769419"/>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000" b="1" dirty="0">
                    <a:solidFill>
                      <a:schemeClr val="accent6">
                        <a:lumMod val="75000"/>
                      </a:schemeClr>
                    </a:solidFill>
                    <a:latin typeface="+mn-lt"/>
                  </a:rPr>
                  <a:t>Android</a:t>
                </a:r>
              </a:p>
            </p:txBody>
          </p:sp>
          <p:sp>
            <p:nvSpPr>
              <p:cNvPr id="172" name="Text Placeholder 3">
                <a:extLst>
                  <a:ext uri="{FF2B5EF4-FFF2-40B4-BE49-F238E27FC236}">
                    <a16:creationId xmlns:a16="http://schemas.microsoft.com/office/drawing/2014/main" id="{1B87B167-2009-416B-A294-D5F283D8BA40}"/>
                  </a:ext>
                </a:extLst>
              </p:cNvPr>
              <p:cNvSpPr txBox="1">
                <a:spLocks/>
              </p:cNvSpPr>
              <p:nvPr/>
            </p:nvSpPr>
            <p:spPr>
              <a:xfrm>
                <a:off x="39935906" y="19274275"/>
                <a:ext cx="2477067" cy="769419"/>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000" b="1" dirty="0">
                    <a:solidFill>
                      <a:schemeClr val="accent6">
                        <a:lumMod val="75000"/>
                      </a:schemeClr>
                    </a:solidFill>
                    <a:latin typeface="+mn-lt"/>
                  </a:rPr>
                  <a:t>Web Application</a:t>
                </a:r>
              </a:p>
            </p:txBody>
          </p:sp>
          <p:sp>
            <p:nvSpPr>
              <p:cNvPr id="35" name="Arrow: Right 34">
                <a:extLst>
                  <a:ext uri="{FF2B5EF4-FFF2-40B4-BE49-F238E27FC236}">
                    <a16:creationId xmlns:a16="http://schemas.microsoft.com/office/drawing/2014/main" id="{D4C5C425-887C-4570-8D55-B31EA745D815}"/>
                  </a:ext>
                </a:extLst>
              </p:cNvPr>
              <p:cNvSpPr/>
              <p:nvPr/>
            </p:nvSpPr>
            <p:spPr>
              <a:xfrm>
                <a:off x="40809955" y="16885683"/>
                <a:ext cx="704533" cy="13369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Arrow: Right 173">
                <a:extLst>
                  <a:ext uri="{FF2B5EF4-FFF2-40B4-BE49-F238E27FC236}">
                    <a16:creationId xmlns:a16="http://schemas.microsoft.com/office/drawing/2014/main" id="{B636A549-6FFD-44C3-B449-4440872AE833}"/>
                  </a:ext>
                </a:extLst>
              </p:cNvPr>
              <p:cNvSpPr/>
              <p:nvPr/>
            </p:nvSpPr>
            <p:spPr>
              <a:xfrm rot="10800000">
                <a:off x="40794971" y="17114967"/>
                <a:ext cx="704533" cy="13369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a:extLst>
                  <a:ext uri="{FF2B5EF4-FFF2-40B4-BE49-F238E27FC236}">
                    <a16:creationId xmlns:a16="http://schemas.microsoft.com/office/drawing/2014/main" id="{E1DBE761-C39D-47D4-9E40-915229E44188}"/>
                  </a:ext>
                </a:extLst>
              </p:cNvPr>
              <p:cNvCxnSpPr>
                <a:cxnSpLocks/>
              </p:cNvCxnSpPr>
              <p:nvPr/>
            </p:nvCxnSpPr>
            <p:spPr>
              <a:xfrm>
                <a:off x="39580300" y="18110810"/>
                <a:ext cx="3099284" cy="1"/>
              </a:xfrm>
              <a:prstGeom prst="line">
                <a:avLst/>
              </a:prstGeom>
              <a:ln w="19050">
                <a:solidFill>
                  <a:schemeClr val="accent6">
                    <a:lumMod val="50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76" name="Arrow: Left-Right 175">
              <a:extLst>
                <a:ext uri="{FF2B5EF4-FFF2-40B4-BE49-F238E27FC236}">
                  <a16:creationId xmlns:a16="http://schemas.microsoft.com/office/drawing/2014/main" id="{1D6DCBF0-00FD-458F-A82C-84992DCE39C9}"/>
                </a:ext>
              </a:extLst>
            </p:cNvPr>
            <p:cNvSpPr/>
            <p:nvPr/>
          </p:nvSpPr>
          <p:spPr>
            <a:xfrm rot="890919">
              <a:off x="37065920" y="18064678"/>
              <a:ext cx="2422090" cy="403066"/>
            </a:xfrm>
            <a:prstGeom prst="lef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6" name="Group 55">
            <a:extLst>
              <a:ext uri="{FF2B5EF4-FFF2-40B4-BE49-F238E27FC236}">
                <a16:creationId xmlns:a16="http://schemas.microsoft.com/office/drawing/2014/main" id="{19D47294-11D5-4D66-8470-D1B25CF64742}"/>
              </a:ext>
            </a:extLst>
          </p:cNvPr>
          <p:cNvGrpSpPr/>
          <p:nvPr/>
        </p:nvGrpSpPr>
        <p:grpSpPr>
          <a:xfrm>
            <a:off x="14721431" y="21779814"/>
            <a:ext cx="14082859" cy="8395237"/>
            <a:chOff x="14903395" y="21864245"/>
            <a:chExt cx="13719491" cy="7836123"/>
          </a:xfrm>
        </p:grpSpPr>
        <p:grpSp>
          <p:nvGrpSpPr>
            <p:cNvPr id="43" name="Group 42">
              <a:extLst>
                <a:ext uri="{FF2B5EF4-FFF2-40B4-BE49-F238E27FC236}">
                  <a16:creationId xmlns:a16="http://schemas.microsoft.com/office/drawing/2014/main" id="{A5F405D8-6565-4A1D-A66F-369BA8B5ABB0}"/>
                </a:ext>
              </a:extLst>
            </p:cNvPr>
            <p:cNvGrpSpPr/>
            <p:nvPr/>
          </p:nvGrpSpPr>
          <p:grpSpPr>
            <a:xfrm>
              <a:off x="14903395" y="21864245"/>
              <a:ext cx="13719491" cy="7836123"/>
              <a:chOff x="14960577" y="22234234"/>
              <a:chExt cx="13719491" cy="7836123"/>
            </a:xfrm>
          </p:grpSpPr>
          <p:grpSp>
            <p:nvGrpSpPr>
              <p:cNvPr id="10" name="Group 9">
                <a:extLst>
                  <a:ext uri="{FF2B5EF4-FFF2-40B4-BE49-F238E27FC236}">
                    <a16:creationId xmlns:a16="http://schemas.microsoft.com/office/drawing/2014/main" id="{73B3B0D3-49B1-4360-9476-F128B6AA4930}"/>
                  </a:ext>
                </a:extLst>
              </p:cNvPr>
              <p:cNvGrpSpPr/>
              <p:nvPr/>
            </p:nvGrpSpPr>
            <p:grpSpPr>
              <a:xfrm>
                <a:off x="20283569" y="22240895"/>
                <a:ext cx="3374836" cy="3490600"/>
                <a:chOff x="18762112" y="20340180"/>
                <a:chExt cx="3374836" cy="3265692"/>
              </a:xfrm>
            </p:grpSpPr>
            <p:sp>
              <p:nvSpPr>
                <p:cNvPr id="137" name="Text Placeholder 3">
                  <a:extLst>
                    <a:ext uri="{FF2B5EF4-FFF2-40B4-BE49-F238E27FC236}">
                      <a16:creationId xmlns:a16="http://schemas.microsoft.com/office/drawing/2014/main" id="{474AAA26-9A86-42B9-AD02-7206969854BC}"/>
                    </a:ext>
                  </a:extLst>
                </p:cNvPr>
                <p:cNvSpPr txBox="1">
                  <a:spLocks/>
                </p:cNvSpPr>
                <p:nvPr/>
              </p:nvSpPr>
              <p:spPr>
                <a:xfrm>
                  <a:off x="18762112" y="20340180"/>
                  <a:ext cx="3374836" cy="1015640"/>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600" b="1" dirty="0">
                      <a:solidFill>
                        <a:schemeClr val="accent2">
                          <a:lumMod val="50000"/>
                        </a:schemeClr>
                      </a:solidFill>
                      <a:latin typeface="+mn-lt"/>
                    </a:rPr>
                    <a:t>Cloud &amp; Server</a:t>
                  </a:r>
                </a:p>
              </p:txBody>
            </p:sp>
            <p:pic>
              <p:nvPicPr>
                <p:cNvPr id="138" name="Picture 137">
                  <a:extLst>
                    <a:ext uri="{FF2B5EF4-FFF2-40B4-BE49-F238E27FC236}">
                      <a16:creationId xmlns:a16="http://schemas.microsoft.com/office/drawing/2014/main" id="{2C645317-5E8E-4750-AF1B-2F359B687FC4}"/>
                    </a:ext>
                  </a:extLst>
                </p:cNvPr>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18762112" y="20654244"/>
                  <a:ext cx="3185289" cy="2951628"/>
                </a:xfrm>
                <a:prstGeom prst="rect">
                  <a:avLst/>
                </a:prstGeom>
                <a:ln>
                  <a:noFill/>
                </a:ln>
                <a:effectLst>
                  <a:outerShdw blurRad="190500" algn="tl" rotWithShape="0">
                    <a:srgbClr val="000000">
                      <a:alpha val="70000"/>
                    </a:srgbClr>
                  </a:outerShdw>
                </a:effectLst>
              </p:spPr>
            </p:pic>
            <p:pic>
              <p:nvPicPr>
                <p:cNvPr id="144" name="Picture 143">
                  <a:extLst>
                    <a:ext uri="{FF2B5EF4-FFF2-40B4-BE49-F238E27FC236}">
                      <a16:creationId xmlns:a16="http://schemas.microsoft.com/office/drawing/2014/main" id="{A9C0632B-AB50-4ED4-8DA6-4537E010F8C6}"/>
                    </a:ext>
                  </a:extLst>
                </p:cNvPr>
                <p:cNvPicPr>
                  <a:picLocks noChangeAspect="1"/>
                </p:cNvPicPr>
                <p:nvPr/>
              </p:nvPicPr>
              <p:blipFill rotWithShape="1">
                <a:blip r:embed="rId25" cstate="print">
                  <a:extLst>
                    <a:ext uri="{BEBA8EAE-BF5A-486C-A8C5-ECC9F3942E4B}">
                      <a14:imgProps xmlns:a14="http://schemas.microsoft.com/office/drawing/2010/main">
                        <a14:imgLayer r:embed="rId26">
                          <a14:imgEffect>
                            <a14:backgroundRemoval t="23575" b="39871" l="64437" r="76064"/>
                          </a14:imgEffect>
                        </a14:imgLayer>
                      </a14:imgProps>
                    </a:ext>
                    <a:ext uri="{28A0092B-C50C-407E-A947-70E740481C1C}">
                      <a14:useLocalDpi xmlns:a14="http://schemas.microsoft.com/office/drawing/2010/main" val="0"/>
                    </a:ext>
                  </a:extLst>
                </a:blip>
                <a:srcRect l="64302" t="23542" r="24267" b="59315"/>
                <a:stretch/>
              </p:blipFill>
              <p:spPr>
                <a:xfrm>
                  <a:off x="20408738" y="21830652"/>
                  <a:ext cx="1050323" cy="821201"/>
                </a:xfrm>
                <a:prstGeom prst="rect">
                  <a:avLst/>
                </a:prstGeom>
                <a:ln>
                  <a:noFill/>
                </a:ln>
                <a:effectLst/>
              </p:spPr>
            </p:pic>
            <p:pic>
              <p:nvPicPr>
                <p:cNvPr id="145" name="Picture 144">
                  <a:extLst>
                    <a:ext uri="{FF2B5EF4-FFF2-40B4-BE49-F238E27FC236}">
                      <a16:creationId xmlns:a16="http://schemas.microsoft.com/office/drawing/2014/main" id="{F9416EBF-AC0A-4008-B376-100B9B4EA774}"/>
                    </a:ext>
                  </a:extLst>
                </p:cNvPr>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19409906" y="21830652"/>
                  <a:ext cx="916452" cy="849225"/>
                </a:xfrm>
                <a:prstGeom prst="rect">
                  <a:avLst/>
                </a:prstGeom>
                <a:ln>
                  <a:noFill/>
                </a:ln>
                <a:effectLst/>
              </p:spPr>
            </p:pic>
            <p:sp>
              <p:nvSpPr>
                <p:cNvPr id="146" name="Text Placeholder 3">
                  <a:extLst>
                    <a:ext uri="{FF2B5EF4-FFF2-40B4-BE49-F238E27FC236}">
                      <a16:creationId xmlns:a16="http://schemas.microsoft.com/office/drawing/2014/main" id="{FD2AB85A-0B0A-4AE5-A0A6-044CAE6C60DB}"/>
                    </a:ext>
                  </a:extLst>
                </p:cNvPr>
                <p:cNvSpPr txBox="1">
                  <a:spLocks/>
                </p:cNvSpPr>
                <p:nvPr/>
              </p:nvSpPr>
              <p:spPr>
                <a:xfrm>
                  <a:off x="19135729" y="22493552"/>
                  <a:ext cx="1447076" cy="650851"/>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1800" b="1" dirty="0">
                      <a:solidFill>
                        <a:schemeClr val="accent2">
                          <a:lumMod val="50000"/>
                        </a:schemeClr>
                      </a:solidFill>
                      <a:latin typeface="+mn-lt"/>
                    </a:rPr>
                    <a:t>Database</a:t>
                  </a:r>
                </a:p>
              </p:txBody>
            </p:sp>
            <p:sp>
              <p:nvSpPr>
                <p:cNvPr id="147" name="Text Placeholder 3">
                  <a:extLst>
                    <a:ext uri="{FF2B5EF4-FFF2-40B4-BE49-F238E27FC236}">
                      <a16:creationId xmlns:a16="http://schemas.microsoft.com/office/drawing/2014/main" id="{027A994F-5C7A-4FDF-9896-5D53556E5EDF}"/>
                    </a:ext>
                  </a:extLst>
                </p:cNvPr>
                <p:cNvSpPr txBox="1">
                  <a:spLocks/>
                </p:cNvSpPr>
                <p:nvPr/>
              </p:nvSpPr>
              <p:spPr>
                <a:xfrm>
                  <a:off x="20624540" y="22473460"/>
                  <a:ext cx="792785" cy="650851"/>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1800" b="1" dirty="0">
                      <a:solidFill>
                        <a:schemeClr val="accent2">
                          <a:lumMod val="50000"/>
                        </a:schemeClr>
                      </a:solidFill>
                      <a:latin typeface="+mn-lt"/>
                    </a:rPr>
                    <a:t>AI</a:t>
                  </a:r>
                </a:p>
              </p:txBody>
            </p:sp>
          </p:grpSp>
          <p:pic>
            <p:nvPicPr>
              <p:cNvPr id="148" name="Picture 147">
                <a:extLst>
                  <a:ext uri="{FF2B5EF4-FFF2-40B4-BE49-F238E27FC236}">
                    <a16:creationId xmlns:a16="http://schemas.microsoft.com/office/drawing/2014/main" id="{8BB8BBA6-642D-42AC-8C0E-008E5A02CEE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831562" y="22961274"/>
                <a:ext cx="2627006" cy="2051652"/>
              </a:xfrm>
              <a:prstGeom prst="rect">
                <a:avLst/>
              </a:prstGeom>
              <a:ln>
                <a:noFill/>
              </a:ln>
              <a:effectLst>
                <a:outerShdw blurRad="190500" algn="tl" rotWithShape="0">
                  <a:srgbClr val="000000">
                    <a:alpha val="70000"/>
                  </a:srgbClr>
                </a:outerShdw>
              </a:effectLst>
            </p:spPr>
          </p:pic>
          <p:sp>
            <p:nvSpPr>
              <p:cNvPr id="149" name="Text Placeholder 3">
                <a:extLst>
                  <a:ext uri="{FF2B5EF4-FFF2-40B4-BE49-F238E27FC236}">
                    <a16:creationId xmlns:a16="http://schemas.microsoft.com/office/drawing/2014/main" id="{3FC6CE82-6A09-4473-A8D5-15081FDEC536}"/>
                  </a:ext>
                </a:extLst>
              </p:cNvPr>
              <p:cNvSpPr txBox="1">
                <a:spLocks/>
              </p:cNvSpPr>
              <p:nvPr/>
            </p:nvSpPr>
            <p:spPr>
              <a:xfrm>
                <a:off x="14960577" y="22234234"/>
                <a:ext cx="5550447" cy="894926"/>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600" b="1" dirty="0">
                    <a:solidFill>
                      <a:schemeClr val="accent2">
                        <a:lumMod val="50000"/>
                      </a:schemeClr>
                    </a:solidFill>
                    <a:latin typeface="+mn-lt"/>
                  </a:rPr>
                  <a:t>Web/Mobile Application</a:t>
                </a:r>
              </a:p>
            </p:txBody>
          </p:sp>
          <p:pic>
            <p:nvPicPr>
              <p:cNvPr id="150" name="Picture 149">
                <a:extLst>
                  <a:ext uri="{FF2B5EF4-FFF2-40B4-BE49-F238E27FC236}">
                    <a16:creationId xmlns:a16="http://schemas.microsoft.com/office/drawing/2014/main" id="{C5FDF176-69F0-4A57-9892-811C2322EE18}"/>
                  </a:ext>
                </a:extLst>
              </p:cNvPr>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25123446" y="23369343"/>
                <a:ext cx="2523094" cy="1345655"/>
              </a:xfrm>
              <a:prstGeom prst="rect">
                <a:avLst/>
              </a:prstGeom>
              <a:ln>
                <a:noFill/>
              </a:ln>
              <a:effectLst>
                <a:outerShdw blurRad="190500" algn="tl" rotWithShape="0">
                  <a:srgbClr val="000000">
                    <a:alpha val="70000"/>
                  </a:srgbClr>
                </a:outerShdw>
              </a:effectLst>
            </p:spPr>
          </p:pic>
          <p:sp>
            <p:nvSpPr>
              <p:cNvPr id="151" name="Text Placeholder 3">
                <a:extLst>
                  <a:ext uri="{FF2B5EF4-FFF2-40B4-BE49-F238E27FC236}">
                    <a16:creationId xmlns:a16="http://schemas.microsoft.com/office/drawing/2014/main" id="{108CA552-64BE-44F8-979A-8940584EC4E5}"/>
                  </a:ext>
                </a:extLst>
              </p:cNvPr>
              <p:cNvSpPr txBox="1">
                <a:spLocks/>
              </p:cNvSpPr>
              <p:nvPr/>
            </p:nvSpPr>
            <p:spPr>
              <a:xfrm>
                <a:off x="23984748" y="22274578"/>
                <a:ext cx="4632313" cy="1018214"/>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600" b="1" dirty="0">
                    <a:solidFill>
                      <a:schemeClr val="accent2">
                        <a:lumMod val="50000"/>
                      </a:schemeClr>
                    </a:solidFill>
                    <a:latin typeface="+mn-lt"/>
                  </a:rPr>
                  <a:t>Microcontroller</a:t>
                </a:r>
              </a:p>
            </p:txBody>
          </p:sp>
          <p:sp>
            <p:nvSpPr>
              <p:cNvPr id="152" name="Text Placeholder 3">
                <a:extLst>
                  <a:ext uri="{FF2B5EF4-FFF2-40B4-BE49-F238E27FC236}">
                    <a16:creationId xmlns:a16="http://schemas.microsoft.com/office/drawing/2014/main" id="{F68F0EA1-BA6C-41E4-9A30-93E0B43FA0E1}"/>
                  </a:ext>
                </a:extLst>
              </p:cNvPr>
              <p:cNvSpPr txBox="1">
                <a:spLocks/>
              </p:cNvSpPr>
              <p:nvPr/>
            </p:nvSpPr>
            <p:spPr>
              <a:xfrm>
                <a:off x="24391744" y="29054717"/>
                <a:ext cx="4288324" cy="1015640"/>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600" b="1" dirty="0">
                    <a:solidFill>
                      <a:schemeClr val="accent2">
                        <a:lumMod val="50000"/>
                      </a:schemeClr>
                    </a:solidFill>
                    <a:latin typeface="+mn-lt"/>
                  </a:rPr>
                  <a:t>ITC Greenhouse</a:t>
                </a:r>
              </a:p>
            </p:txBody>
          </p:sp>
          <p:pic>
            <p:nvPicPr>
              <p:cNvPr id="154" name="Picture 153">
                <a:extLst>
                  <a:ext uri="{FF2B5EF4-FFF2-40B4-BE49-F238E27FC236}">
                    <a16:creationId xmlns:a16="http://schemas.microsoft.com/office/drawing/2014/main" id="{F979A18F-3F43-4DDD-A31B-B87EB28C5539}"/>
                  </a:ext>
                </a:extLst>
              </p:cNvPr>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15621442" y="26922432"/>
                <a:ext cx="2816936" cy="2527007"/>
              </a:xfrm>
              <a:prstGeom prst="rect">
                <a:avLst/>
              </a:prstGeom>
              <a:ln>
                <a:noFill/>
              </a:ln>
              <a:effectLst>
                <a:outerShdw blurRad="190500" algn="tl" rotWithShape="0">
                  <a:srgbClr val="000000">
                    <a:alpha val="70000"/>
                  </a:srgbClr>
                </a:outerShdw>
              </a:effectLst>
            </p:spPr>
          </p:pic>
          <p:sp>
            <p:nvSpPr>
              <p:cNvPr id="155" name="Text Placeholder 3">
                <a:extLst>
                  <a:ext uri="{FF2B5EF4-FFF2-40B4-BE49-F238E27FC236}">
                    <a16:creationId xmlns:a16="http://schemas.microsoft.com/office/drawing/2014/main" id="{2E89FF26-61DE-417E-843F-6B151A54643E}"/>
                  </a:ext>
                </a:extLst>
              </p:cNvPr>
              <p:cNvSpPr txBox="1">
                <a:spLocks/>
              </p:cNvSpPr>
              <p:nvPr/>
            </p:nvSpPr>
            <p:spPr>
              <a:xfrm>
                <a:off x="15508902" y="28903738"/>
                <a:ext cx="3182234" cy="894926"/>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3600" b="1" dirty="0">
                    <a:solidFill>
                      <a:schemeClr val="accent2">
                        <a:lumMod val="50000"/>
                      </a:schemeClr>
                    </a:solidFill>
                    <a:latin typeface="+mn-lt"/>
                  </a:rPr>
                  <a:t>Farmers</a:t>
                </a:r>
              </a:p>
            </p:txBody>
          </p:sp>
          <p:sp>
            <p:nvSpPr>
              <p:cNvPr id="156" name="Arrow: Notched Right 155">
                <a:extLst>
                  <a:ext uri="{FF2B5EF4-FFF2-40B4-BE49-F238E27FC236}">
                    <a16:creationId xmlns:a16="http://schemas.microsoft.com/office/drawing/2014/main" id="{56BD804C-5D02-47D3-BE8C-3C676062F305}"/>
                  </a:ext>
                </a:extLst>
              </p:cNvPr>
              <p:cNvSpPr/>
              <p:nvPr/>
            </p:nvSpPr>
            <p:spPr>
              <a:xfrm>
                <a:off x="19051505" y="28213592"/>
                <a:ext cx="5257412" cy="487734"/>
              </a:xfrm>
              <a:prstGeom prst="notchedRightArrow">
                <a:avLst/>
              </a:prstGeom>
              <a:solidFill>
                <a:schemeClr val="accent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60" name="Arrow: Left-Right 159">
                <a:extLst>
                  <a:ext uri="{FF2B5EF4-FFF2-40B4-BE49-F238E27FC236}">
                    <a16:creationId xmlns:a16="http://schemas.microsoft.com/office/drawing/2014/main" id="{6E11B2C4-61B5-4E29-A0CC-C488B90D1D18}"/>
                  </a:ext>
                </a:extLst>
              </p:cNvPr>
              <p:cNvSpPr/>
              <p:nvPr/>
            </p:nvSpPr>
            <p:spPr>
              <a:xfrm rot="5400000">
                <a:off x="15978375" y="25863269"/>
                <a:ext cx="2221785" cy="409279"/>
              </a:xfrm>
              <a:prstGeom prst="leftRightArrow">
                <a:avLst/>
              </a:prstGeom>
              <a:solidFill>
                <a:schemeClr val="accent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61" name="Arrow: Left-Right 160">
                <a:extLst>
                  <a:ext uri="{FF2B5EF4-FFF2-40B4-BE49-F238E27FC236}">
                    <a16:creationId xmlns:a16="http://schemas.microsoft.com/office/drawing/2014/main" id="{06617FEF-1DF6-46DA-801E-24BC5BE28042}"/>
                  </a:ext>
                </a:extLst>
              </p:cNvPr>
              <p:cNvSpPr/>
              <p:nvPr/>
            </p:nvSpPr>
            <p:spPr>
              <a:xfrm rot="5400000">
                <a:off x="25523081" y="25815646"/>
                <a:ext cx="2277572" cy="409279"/>
              </a:xfrm>
              <a:prstGeom prst="leftRightArrow">
                <a:avLst/>
              </a:prstGeom>
              <a:solidFill>
                <a:schemeClr val="accent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62" name="Arrow: Left-Right 161">
                <a:extLst>
                  <a:ext uri="{FF2B5EF4-FFF2-40B4-BE49-F238E27FC236}">
                    <a16:creationId xmlns:a16="http://schemas.microsoft.com/office/drawing/2014/main" id="{29808CCA-8818-461A-A6CF-147EC6135E1C}"/>
                  </a:ext>
                </a:extLst>
              </p:cNvPr>
              <p:cNvSpPr/>
              <p:nvPr/>
            </p:nvSpPr>
            <p:spPr>
              <a:xfrm rot="10800000">
                <a:off x="18316134" y="23711889"/>
                <a:ext cx="1799386" cy="368300"/>
              </a:xfrm>
              <a:prstGeom prst="leftRightArrow">
                <a:avLst/>
              </a:prstGeom>
              <a:solidFill>
                <a:schemeClr val="accent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63" name="Arrow: Left-Right 162">
                <a:extLst>
                  <a:ext uri="{FF2B5EF4-FFF2-40B4-BE49-F238E27FC236}">
                    <a16:creationId xmlns:a16="http://schemas.microsoft.com/office/drawing/2014/main" id="{3A4DBE20-6A67-493E-BFEB-EF3DBB9F18AC}"/>
                  </a:ext>
                </a:extLst>
              </p:cNvPr>
              <p:cNvSpPr/>
              <p:nvPr/>
            </p:nvSpPr>
            <p:spPr>
              <a:xfrm>
                <a:off x="23365630" y="23734311"/>
                <a:ext cx="1606165" cy="382315"/>
              </a:xfrm>
              <a:prstGeom prst="leftRightArrow">
                <a:avLst/>
              </a:prstGeom>
              <a:solidFill>
                <a:schemeClr val="accent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D9C92565-2C8C-4A86-AFA1-4761CE24521E}"/>
                  </a:ext>
                </a:extLst>
              </p:cNvPr>
              <p:cNvGrpSpPr/>
              <p:nvPr/>
            </p:nvGrpSpPr>
            <p:grpSpPr>
              <a:xfrm>
                <a:off x="18211391" y="25864557"/>
                <a:ext cx="7324293" cy="1211325"/>
                <a:chOff x="15454294" y="17634001"/>
                <a:chExt cx="7324293" cy="1211325"/>
              </a:xfrm>
            </p:grpSpPr>
            <p:pic>
              <p:nvPicPr>
                <p:cNvPr id="26" name="Picture 25" descr="../../../../../../Downloads/Telegram%20Desktop/Wireless">
                  <a:extLst>
                    <a:ext uri="{FF2B5EF4-FFF2-40B4-BE49-F238E27FC236}">
                      <a16:creationId xmlns:a16="http://schemas.microsoft.com/office/drawing/2014/main" id="{1DBDBFD9-49D6-4057-BA7B-68806AABC8E3}"/>
                    </a:ext>
                  </a:extLst>
                </p:cNvPr>
                <p:cNvPicPr/>
                <p:nvPr/>
              </p:nvPicPr>
              <p:blipFill rotWithShape="1">
                <a:blip r:embed="rId30">
                  <a:extLst>
                    <a:ext uri="{28A0092B-C50C-407E-A947-70E740481C1C}">
                      <a14:useLocalDpi xmlns:a14="http://schemas.microsoft.com/office/drawing/2010/main" val="0"/>
                    </a:ext>
                  </a:extLst>
                </a:blip>
                <a:srcRect l="57180" t="2637" r="1933" b="80236"/>
                <a:stretch/>
              </p:blipFill>
              <p:spPr bwMode="auto">
                <a:xfrm>
                  <a:off x="15454294" y="17634001"/>
                  <a:ext cx="6180353" cy="1211325"/>
                </a:xfrm>
                <a:prstGeom prst="rect">
                  <a:avLst/>
                </a:prstGeom>
                <a:ln>
                  <a:noFill/>
                </a:ln>
                <a:effectLst/>
              </p:spPr>
            </p:pic>
            <p:grpSp>
              <p:nvGrpSpPr>
                <p:cNvPr id="37" name="Group 36">
                  <a:extLst>
                    <a:ext uri="{FF2B5EF4-FFF2-40B4-BE49-F238E27FC236}">
                      <a16:creationId xmlns:a16="http://schemas.microsoft.com/office/drawing/2014/main" id="{18CA7384-C0CB-4F66-A7FF-3C0CB5F5BA6F}"/>
                    </a:ext>
                  </a:extLst>
                </p:cNvPr>
                <p:cNvGrpSpPr/>
                <p:nvPr/>
              </p:nvGrpSpPr>
              <p:grpSpPr>
                <a:xfrm>
                  <a:off x="21595602" y="17645286"/>
                  <a:ext cx="1182985" cy="1177034"/>
                  <a:chOff x="22856249" y="21809854"/>
                  <a:chExt cx="1182985" cy="1177034"/>
                </a:xfrm>
              </p:grpSpPr>
              <p:sp>
                <p:nvSpPr>
                  <p:cNvPr id="164" name="Rectangle 163">
                    <a:extLst>
                      <a:ext uri="{FF2B5EF4-FFF2-40B4-BE49-F238E27FC236}">
                        <a16:creationId xmlns:a16="http://schemas.microsoft.com/office/drawing/2014/main" id="{9A28E3BB-EBC2-4CF1-A255-08374C53F6E3}"/>
                      </a:ext>
                    </a:extLst>
                  </p:cNvPr>
                  <p:cNvSpPr/>
                  <p:nvPr/>
                </p:nvSpPr>
                <p:spPr>
                  <a:xfrm>
                    <a:off x="22856249" y="21809854"/>
                    <a:ext cx="1182985" cy="1177034"/>
                  </a:xfrm>
                  <a:prstGeom prst="rect">
                    <a:avLst/>
                  </a:prstGeom>
                  <a:solidFill>
                    <a:srgbClr val="F3F5FA"/>
                  </a:solidFill>
                  <a:ln>
                    <a:solidFill>
                      <a:srgbClr val="F3F5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0160">
                        <a:solidFill>
                          <a:schemeClr val="bg1"/>
                        </a:solidFill>
                        <a:prstDash val="solid"/>
                      </a:ln>
                      <a:solidFill>
                        <a:schemeClr val="bg1"/>
                      </a:solidFill>
                      <a:effectLst>
                        <a:outerShdw blurRad="38100" dist="22860" dir="5400000" algn="tl" rotWithShape="0">
                          <a:srgbClr val="000000">
                            <a:alpha val="30000"/>
                          </a:srgbClr>
                        </a:outerShdw>
                      </a:effectLst>
                    </a:endParaRPr>
                  </a:p>
                </p:txBody>
              </p:sp>
              <p:sp>
                <p:nvSpPr>
                  <p:cNvPr id="166" name="Rectangle 165">
                    <a:extLst>
                      <a:ext uri="{FF2B5EF4-FFF2-40B4-BE49-F238E27FC236}">
                        <a16:creationId xmlns:a16="http://schemas.microsoft.com/office/drawing/2014/main" id="{12821837-3B28-4447-9436-80CD6C25B448}"/>
                      </a:ext>
                    </a:extLst>
                  </p:cNvPr>
                  <p:cNvSpPr/>
                  <p:nvPr/>
                </p:nvSpPr>
                <p:spPr>
                  <a:xfrm>
                    <a:off x="22944270" y="21853326"/>
                    <a:ext cx="1029814" cy="1082996"/>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10160">
                        <a:solidFill>
                          <a:schemeClr val="bg1"/>
                        </a:solidFill>
                        <a:prstDash val="solid"/>
                      </a:ln>
                      <a:solidFill>
                        <a:schemeClr val="bg1"/>
                      </a:solidFill>
                      <a:effectLst>
                        <a:outerShdw blurRad="38100" dist="22860" dir="5400000" algn="tl" rotWithShape="0">
                          <a:srgbClr val="000000">
                            <a:alpha val="30000"/>
                          </a:srgbClr>
                        </a:outerShdw>
                      </a:effectLst>
                    </a:endParaRPr>
                  </a:p>
                </p:txBody>
              </p:sp>
              <p:sp>
                <p:nvSpPr>
                  <p:cNvPr id="167" name="Oval 166">
                    <a:extLst>
                      <a:ext uri="{FF2B5EF4-FFF2-40B4-BE49-F238E27FC236}">
                        <a16:creationId xmlns:a16="http://schemas.microsoft.com/office/drawing/2014/main" id="{A612B265-8AAF-4822-A740-A69996DAC829}"/>
                      </a:ext>
                    </a:extLst>
                  </p:cNvPr>
                  <p:cNvSpPr/>
                  <p:nvPr/>
                </p:nvSpPr>
                <p:spPr>
                  <a:xfrm>
                    <a:off x="23177534" y="21924451"/>
                    <a:ext cx="627915" cy="51585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8" name="TextBox 167">
                    <a:extLst>
                      <a:ext uri="{FF2B5EF4-FFF2-40B4-BE49-F238E27FC236}">
                        <a16:creationId xmlns:a16="http://schemas.microsoft.com/office/drawing/2014/main" id="{9B6FB371-62A5-4EBF-AE37-9DAE979F1908}"/>
                      </a:ext>
                    </a:extLst>
                  </p:cNvPr>
                  <p:cNvSpPr txBox="1"/>
                  <p:nvPr/>
                </p:nvSpPr>
                <p:spPr>
                  <a:xfrm>
                    <a:off x="23104633" y="22507660"/>
                    <a:ext cx="836177" cy="271196"/>
                  </a:xfrm>
                  <a:prstGeom prst="rect">
                    <a:avLst/>
                  </a:prstGeom>
                  <a:noFill/>
                </p:spPr>
                <p:txBody>
                  <a:bodyPr wrap="square" rtlCol="0">
                    <a:spAutoFit/>
                  </a:bodyPr>
                  <a:lstStyle/>
                  <a:p>
                    <a:r>
                      <a:rPr lang="en-US" sz="1400" b="1" dirty="0">
                        <a:solidFill>
                          <a:schemeClr val="bg1"/>
                        </a:solidFill>
                        <a:cs typeface="Times New Roman" panose="02020603050405020304" pitchFamily="18" charset="0"/>
                      </a:rPr>
                      <a:t>Webcam</a:t>
                    </a:r>
                  </a:p>
                </p:txBody>
              </p:sp>
              <p:pic>
                <p:nvPicPr>
                  <p:cNvPr id="169" name="Picture 168">
                    <a:extLst>
                      <a:ext uri="{FF2B5EF4-FFF2-40B4-BE49-F238E27FC236}">
                        <a16:creationId xmlns:a16="http://schemas.microsoft.com/office/drawing/2014/main" id="{A2EEC7B2-6153-4C59-A7B8-12A43542C9FD}"/>
                      </a:ext>
                    </a:extLst>
                  </p:cNvPr>
                  <p:cNvPicPr>
                    <a:picLocks noChangeAspect="1"/>
                  </p:cNvPicPr>
                  <p:nvPr/>
                </p:nvPicPr>
                <p:blipFill>
                  <a:blip r:embed="rId31" cstate="print">
                    <a:extLst>
                      <a:ext uri="{BEBA8EAE-BF5A-486C-A8C5-ECC9F3942E4B}">
                        <a14:imgProps xmlns:a14="http://schemas.microsoft.com/office/drawing/2010/main">
                          <a14:imgLayer r:embed="rId32">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23218796" y="21861731"/>
                    <a:ext cx="550893" cy="587840"/>
                  </a:xfrm>
                  <a:prstGeom prst="rect">
                    <a:avLst/>
                  </a:prstGeom>
                  <a:ln>
                    <a:noFill/>
                  </a:ln>
                  <a:effectLst/>
                </p:spPr>
              </p:pic>
            </p:grpSp>
          </p:grpSp>
        </p:grpSp>
        <p:pic>
          <p:nvPicPr>
            <p:cNvPr id="54" name="Picture 53">
              <a:extLst>
                <a:ext uri="{FF2B5EF4-FFF2-40B4-BE49-F238E27FC236}">
                  <a16:creationId xmlns:a16="http://schemas.microsoft.com/office/drawing/2014/main" id="{9190DB7A-7F3D-46C0-AF39-7B409D89D55F}"/>
                </a:ext>
              </a:extLst>
            </p:cNvPr>
            <p:cNvPicPr>
              <a:picLocks noChangeAspect="1"/>
            </p:cNvPicPr>
            <p:nvPr/>
          </p:nvPicPr>
          <p:blipFill>
            <a:blip r:embed="rId33" cstate="print">
              <a:extLst>
                <a:ext uri="{BEBA8EAE-BF5A-486C-A8C5-ECC9F3942E4B}">
                  <a14:imgProps xmlns:a14="http://schemas.microsoft.com/office/drawing/2010/main">
                    <a14:imgLayer r:embed="rId34">
                      <a14:imgEffect>
                        <a14:backgroundRemoval t="512" b="100000" l="0" r="99500"/>
                      </a14:imgEffect>
                    </a14:imgLayer>
                  </a14:imgProps>
                </a:ext>
                <a:ext uri="{28A0092B-C50C-407E-A947-70E740481C1C}">
                  <a14:useLocalDpi xmlns:a14="http://schemas.microsoft.com/office/drawing/2010/main" val="0"/>
                </a:ext>
              </a:extLst>
            </a:blip>
            <a:stretch>
              <a:fillRect/>
            </a:stretch>
          </p:blipFill>
          <p:spPr>
            <a:xfrm>
              <a:off x="24590642" y="26763984"/>
              <a:ext cx="3896268" cy="2277574"/>
            </a:xfrm>
            <a:prstGeom prst="rect">
              <a:avLst/>
            </a:prstGeom>
            <a:ln>
              <a:noFill/>
            </a:ln>
            <a:effectLst>
              <a:outerShdw blurRad="190500" algn="tl" rotWithShape="0">
                <a:srgbClr val="000000">
                  <a:alpha val="70000"/>
                </a:srgbClr>
              </a:outerShdw>
            </a:effectLst>
          </p:spPr>
        </p:pic>
      </p:grpSp>
      <p:sp>
        <p:nvSpPr>
          <p:cNvPr id="187" name="Text Placeholder 12">
            <a:extLst>
              <a:ext uri="{FF2B5EF4-FFF2-40B4-BE49-F238E27FC236}">
                <a16:creationId xmlns:a16="http://schemas.microsoft.com/office/drawing/2014/main" id="{9EE3EA48-5AB9-4F3E-982C-AC0EFA1275C7}"/>
              </a:ext>
            </a:extLst>
          </p:cNvPr>
          <p:cNvSpPr txBox="1">
            <a:spLocks/>
          </p:cNvSpPr>
          <p:nvPr/>
        </p:nvSpPr>
        <p:spPr>
          <a:xfrm>
            <a:off x="15177264" y="15304198"/>
            <a:ext cx="7160222" cy="6001621"/>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just"/>
            <a:r>
              <a:rPr lang="en-US" sz="4000" dirty="0"/>
              <a:t>IoT platform cloud storage is a part</a:t>
            </a:r>
            <a:r>
              <a:rPr lang="en-US" sz="4000" b="0" i="0" u="none" strike="noStrike" baseline="0" dirty="0"/>
              <a:t> of smart irrigation project, it will be designed for managing data of projects, user, device information</a:t>
            </a:r>
            <a:r>
              <a:rPr lang="en-US" sz="4000" b="0" i="0" u="none" strike="noStrike" dirty="0"/>
              <a:t> and</a:t>
            </a:r>
            <a:r>
              <a:rPr lang="en-US" sz="4000" b="0" i="0" u="none" strike="noStrike" baseline="0" dirty="0"/>
              <a:t> data collected from</a:t>
            </a:r>
            <a:r>
              <a:rPr lang="en-US" sz="4000" b="0" i="0" u="none" strike="noStrike" dirty="0"/>
              <a:t> </a:t>
            </a:r>
            <a:r>
              <a:rPr lang="en-US" sz="4000" b="0" i="0" u="none" strike="noStrike" baseline="0" dirty="0"/>
              <a:t>Sensor Node</a:t>
            </a:r>
            <a:r>
              <a:rPr lang="en-US" sz="4000" b="0" i="0" u="none" strike="noStrike" dirty="0"/>
              <a:t> in the farm</a:t>
            </a:r>
            <a:r>
              <a:rPr lang="en-US" sz="4000" b="0" i="0" u="none" strike="noStrike" baseline="0" dirty="0"/>
              <a:t>. </a:t>
            </a:r>
            <a:r>
              <a:rPr lang="en-US" sz="4000" dirty="0"/>
              <a:t>A</a:t>
            </a:r>
            <a:r>
              <a:rPr lang="en-US" sz="4000" b="0" i="0" u="none" strike="noStrike" baseline="0" dirty="0"/>
              <a:t>ll data are</a:t>
            </a:r>
            <a:r>
              <a:rPr lang="en-US" sz="4000" b="0" i="0" u="none" strike="noStrike" dirty="0"/>
              <a:t> stored</a:t>
            </a:r>
            <a:r>
              <a:rPr lang="en-US" sz="4000" b="0" i="0" u="none" strike="noStrike" baseline="0" dirty="0"/>
              <a:t> in database and  will be monitored and managed on the front-end. </a:t>
            </a:r>
            <a:endParaRPr lang="en-US" sz="4000" dirty="0"/>
          </a:p>
        </p:txBody>
      </p:sp>
      <p:sp>
        <p:nvSpPr>
          <p:cNvPr id="188" name="Text Placeholder 12">
            <a:extLst>
              <a:ext uri="{FF2B5EF4-FFF2-40B4-BE49-F238E27FC236}">
                <a16:creationId xmlns:a16="http://schemas.microsoft.com/office/drawing/2014/main" id="{E91AF370-344E-4B8A-82F5-6883A3A87B90}"/>
              </a:ext>
            </a:extLst>
          </p:cNvPr>
          <p:cNvSpPr txBox="1">
            <a:spLocks/>
          </p:cNvSpPr>
          <p:nvPr/>
        </p:nvSpPr>
        <p:spPr>
          <a:xfrm>
            <a:off x="29334164" y="17121790"/>
            <a:ext cx="13571534" cy="7478948"/>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4000" dirty="0"/>
              <a:t>W</a:t>
            </a:r>
            <a:r>
              <a:rPr lang="en-US" sz="4000" b="0" i="0" u="none" strike="noStrike" baseline="0" dirty="0"/>
              <a:t>eb application will be developed by using Laravel 7 framework (using PHP language) with Bootstrap 4, and to develop a web application, the code is written in HTML, CSS, and JS. The main goal in the web application is to communicate with the server, be able to send and collect data from database.</a:t>
            </a:r>
          </a:p>
          <a:p>
            <a:pPr marL="571500" indent="-571500" algn="just">
              <a:buFont typeface="Arial" panose="020B0604020202020204" pitchFamily="34" charset="0"/>
              <a:buChar char="•"/>
            </a:pPr>
            <a:r>
              <a:rPr lang="en-US" sz="4000" dirty="0"/>
              <a:t>M</a:t>
            </a:r>
            <a:r>
              <a:rPr lang="en-US" sz="4000" b="0" i="0" u="none" strike="noStrike" baseline="0" dirty="0"/>
              <a:t>obile application will be developed by using Flutter framework with Dart language that it will be able to develop both iOS and Android.</a:t>
            </a:r>
          </a:p>
          <a:p>
            <a:pPr marL="571500" indent="-571500" algn="just">
              <a:buFont typeface="Arial" panose="020B0604020202020204" pitchFamily="34" charset="0"/>
              <a:buChar char="•"/>
            </a:pPr>
            <a:r>
              <a:rPr lang="en-US" sz="4000" b="0" i="0" u="none" strike="noStrike" baseline="0" dirty="0"/>
              <a:t>REST API is used for communication between web application, mobile application, database, and Sensor </a:t>
            </a:r>
            <a:r>
              <a:rPr lang="en-US" sz="4000" dirty="0"/>
              <a:t>N</a:t>
            </a:r>
            <a:r>
              <a:rPr lang="en-US" sz="4000" b="0" i="0" u="none" strike="noStrike" baseline="0" dirty="0"/>
              <a:t>ode.</a:t>
            </a:r>
            <a:endParaRPr lang="en-US" sz="4000" dirty="0"/>
          </a:p>
        </p:txBody>
      </p:sp>
      <p:sp>
        <p:nvSpPr>
          <p:cNvPr id="197" name="Text Placeholder 12">
            <a:extLst>
              <a:ext uri="{FF2B5EF4-FFF2-40B4-BE49-F238E27FC236}">
                <a16:creationId xmlns:a16="http://schemas.microsoft.com/office/drawing/2014/main" id="{04ECD437-E9A2-4746-8A6F-CA7E8960512B}"/>
              </a:ext>
            </a:extLst>
          </p:cNvPr>
          <p:cNvSpPr txBox="1">
            <a:spLocks/>
          </p:cNvSpPr>
          <p:nvPr/>
        </p:nvSpPr>
        <p:spPr>
          <a:xfrm>
            <a:off x="29323165" y="4731149"/>
            <a:ext cx="13571534" cy="4770515"/>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just"/>
            <a:r>
              <a:rPr lang="en-US" sz="4000" dirty="0"/>
              <a:t>This work aims to develop</a:t>
            </a:r>
            <a:r>
              <a:rPr lang="en-US" sz="4000" b="0" i="0" u="none" strike="noStrike" baseline="0" dirty="0"/>
              <a:t> both the back-end and front-end. </a:t>
            </a:r>
            <a:r>
              <a:rPr lang="en-US" sz="4000" dirty="0"/>
              <a:t>F</a:t>
            </a:r>
            <a:r>
              <a:rPr lang="en-US" sz="4000" b="0" i="0" u="none" strike="noStrike" baseline="0" dirty="0"/>
              <a:t>ront-end will be developed to monitor the data of each project/farm through web application that is compatible on both mobile and computer and plot the information from the database</a:t>
            </a:r>
            <a:r>
              <a:rPr lang="en-US" sz="4000" dirty="0"/>
              <a:t>. The</a:t>
            </a:r>
            <a:r>
              <a:rPr lang="en-US" sz="4000" b="0" i="0" u="none" strike="noStrike" baseline="0" dirty="0"/>
              <a:t> </a:t>
            </a:r>
            <a:r>
              <a:rPr lang="en-US" sz="4000" dirty="0"/>
              <a:t>B</a:t>
            </a:r>
            <a:r>
              <a:rPr lang="en-US" sz="4000" b="0" i="0" u="none" strike="noStrike" baseline="0" dirty="0"/>
              <a:t>ackend will be developed for communication to front-end, data collections, and manages the data in the database that </a:t>
            </a:r>
            <a:r>
              <a:rPr lang="en-US" sz="4000" dirty="0"/>
              <a:t>i</a:t>
            </a:r>
            <a:r>
              <a:rPr lang="en-US" sz="4000" b="0" i="0" u="none" strike="noStrike" baseline="0" dirty="0"/>
              <a:t>t also allows users to access information from the server.</a:t>
            </a:r>
            <a:endParaRPr lang="en-US" sz="4000" dirty="0"/>
          </a:p>
        </p:txBody>
      </p:sp>
    </p:spTree>
    <p:extLst>
      <p:ext uri="{BB962C8B-B14F-4D97-AF65-F5344CB8AC3E}">
        <p14:creationId xmlns:p14="http://schemas.microsoft.com/office/powerpoint/2010/main" val="1347833560"/>
      </p:ext>
    </p:extLst>
  </p:cSld>
  <p:clrMapOvr>
    <a:masterClrMapping/>
  </p:clrMapOvr>
</p:sld>
</file>

<file path=ppt/theme/theme1.xml><?xml version="1.0" encoding="utf-8"?>
<a:theme xmlns:a="http://schemas.openxmlformats.org/drawingml/2006/main" name="1_Classic 3 Columns">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3647</TotalTime>
  <Words>663</Words>
  <Application>Microsoft Office PowerPoint</Application>
  <PresentationFormat>Custom</PresentationFormat>
  <Paragraphs>44</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Times New Roman</vt:lpstr>
      <vt:lpstr>Trebuchet MS</vt:lpstr>
      <vt:lpstr>1_Classic 3 Columns</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Vannak Sovannroth</cp:lastModifiedBy>
  <cp:revision>268</cp:revision>
  <dcterms:created xsi:type="dcterms:W3CDTF">2012-02-03T19:11:35Z</dcterms:created>
  <dcterms:modified xsi:type="dcterms:W3CDTF">2020-12-19T00:42:20Z</dcterms:modified>
</cp:coreProperties>
</file>

<file path=docProps/thumbnail.jpeg>
</file>